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23" r:id="rId2"/>
    <p:sldId id="258" r:id="rId3"/>
    <p:sldId id="259" r:id="rId4"/>
    <p:sldId id="260" r:id="rId5"/>
    <p:sldId id="267" r:id="rId6"/>
    <p:sldId id="261" r:id="rId7"/>
    <p:sldId id="265" r:id="rId8"/>
    <p:sldId id="311" r:id="rId9"/>
    <p:sldId id="278" r:id="rId10"/>
    <p:sldId id="279" r:id="rId11"/>
    <p:sldId id="280" r:id="rId12"/>
    <p:sldId id="266" r:id="rId13"/>
    <p:sldId id="281" r:id="rId14"/>
    <p:sldId id="262" r:id="rId15"/>
    <p:sldId id="263" r:id="rId16"/>
    <p:sldId id="286" r:id="rId17"/>
    <p:sldId id="324" r:id="rId18"/>
    <p:sldId id="270" r:id="rId19"/>
    <p:sldId id="271" r:id="rId20"/>
    <p:sldId id="272" r:id="rId21"/>
    <p:sldId id="282" r:id="rId22"/>
    <p:sldId id="284" r:id="rId23"/>
    <p:sldId id="312" r:id="rId24"/>
    <p:sldId id="314" r:id="rId25"/>
    <p:sldId id="319" r:id="rId26"/>
    <p:sldId id="315" r:id="rId27"/>
    <p:sldId id="273" r:id="rId28"/>
    <p:sldId id="288" r:id="rId29"/>
    <p:sldId id="325" r:id="rId30"/>
    <p:sldId id="275" r:id="rId31"/>
    <p:sldId id="276" r:id="rId32"/>
    <p:sldId id="277" r:id="rId33"/>
    <p:sldId id="320" r:id="rId34"/>
    <p:sldId id="283" r:id="rId35"/>
    <p:sldId id="316" r:id="rId36"/>
    <p:sldId id="317" r:id="rId37"/>
    <p:sldId id="318" r:id="rId38"/>
    <p:sldId id="310" r:id="rId39"/>
    <p:sldId id="326" r:id="rId40"/>
    <p:sldId id="291" r:id="rId41"/>
    <p:sldId id="292" r:id="rId42"/>
    <p:sldId id="293" r:id="rId43"/>
    <p:sldId id="294" r:id="rId44"/>
    <p:sldId id="295" r:id="rId45"/>
    <p:sldId id="297" r:id="rId46"/>
    <p:sldId id="298" r:id="rId47"/>
    <p:sldId id="299" r:id="rId48"/>
    <p:sldId id="296" r:id="rId49"/>
    <p:sldId id="300" r:id="rId50"/>
    <p:sldId id="301" r:id="rId51"/>
    <p:sldId id="302" r:id="rId52"/>
    <p:sldId id="303" r:id="rId53"/>
    <p:sldId id="304" r:id="rId54"/>
    <p:sldId id="305" r:id="rId55"/>
    <p:sldId id="322" r:id="rId56"/>
    <p:sldId id="321" r:id="rId57"/>
    <p:sldId id="327" r:id="rId58"/>
    <p:sldId id="307" r:id="rId59"/>
    <p:sldId id="308" r:id="rId6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C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ba\Desktop\sunum%20mali\Kitap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AİDAT GELİRLERİ</c:v>
          </c:tx>
          <c:spPr>
            <a:solidFill>
              <a:srgbClr val="FF0000"/>
            </a:solidFill>
          </c:spPr>
          <c:invertIfNegative val="0"/>
          <c:cat>
            <c:numLit>
              <c:formatCode>General</c:formatCode>
              <c:ptCount val="6"/>
              <c:pt idx="0">
                <c:v>2013</c:v>
              </c:pt>
              <c:pt idx="1">
                <c:v>2014</c:v>
              </c:pt>
              <c:pt idx="2">
                <c:v>2015</c:v>
              </c:pt>
              <c:pt idx="3">
                <c:v>2016</c:v>
              </c:pt>
              <c:pt idx="4">
                <c:v>2017</c:v>
              </c:pt>
              <c:pt idx="5">
                <c:v>2018</c:v>
              </c:pt>
            </c:numLit>
          </c:cat>
          <c:val>
            <c:numRef>
              <c:f>Sayfa1!$F$9:$K$9</c:f>
              <c:numCache>
                <c:formatCode>#,##0.00\ "₺"</c:formatCode>
                <c:ptCount val="6"/>
                <c:pt idx="0">
                  <c:v>791550.19</c:v>
                </c:pt>
                <c:pt idx="1">
                  <c:v>760028.71</c:v>
                </c:pt>
                <c:pt idx="2">
                  <c:v>798853.1399999999</c:v>
                </c:pt>
                <c:pt idx="3">
                  <c:v>966780.9</c:v>
                </c:pt>
                <c:pt idx="4">
                  <c:v>1193432.17</c:v>
                </c:pt>
                <c:pt idx="5">
                  <c:v>1135291.0900000001</c:v>
                </c:pt>
              </c:numCache>
            </c:numRef>
          </c:val>
        </c:ser>
        <c:ser>
          <c:idx val="1"/>
          <c:order val="1"/>
          <c:tx>
            <c:v>PERSONEL GİDERLERİ</c:v>
          </c:tx>
          <c:spPr>
            <a:solidFill>
              <a:srgbClr val="002060"/>
            </a:solidFill>
          </c:spPr>
          <c:invertIfNegative val="0"/>
          <c:cat>
            <c:numLit>
              <c:formatCode>General</c:formatCode>
              <c:ptCount val="6"/>
              <c:pt idx="0">
                <c:v>2013</c:v>
              </c:pt>
              <c:pt idx="1">
                <c:v>2014</c:v>
              </c:pt>
              <c:pt idx="2">
                <c:v>2015</c:v>
              </c:pt>
              <c:pt idx="3">
                <c:v>2016</c:v>
              </c:pt>
              <c:pt idx="4">
                <c:v>2017</c:v>
              </c:pt>
              <c:pt idx="5">
                <c:v>2018</c:v>
              </c:pt>
            </c:numLit>
          </c:cat>
          <c:val>
            <c:numRef>
              <c:f>Sayfa1!$F$10:$K$10</c:f>
              <c:numCache>
                <c:formatCode>#,##0.00\ "₺"</c:formatCode>
                <c:ptCount val="6"/>
                <c:pt idx="0">
                  <c:v>761038.72</c:v>
                </c:pt>
                <c:pt idx="1">
                  <c:v>846477.57</c:v>
                </c:pt>
                <c:pt idx="2">
                  <c:v>947229.51</c:v>
                </c:pt>
                <c:pt idx="3">
                  <c:v>950487.2</c:v>
                </c:pt>
                <c:pt idx="4">
                  <c:v>672450.25</c:v>
                </c:pt>
                <c:pt idx="5">
                  <c:v>414192.56</c:v>
                </c:pt>
              </c:numCache>
            </c:numRef>
          </c:val>
        </c:ser>
        <c:ser>
          <c:idx val="2"/>
          <c:order val="2"/>
          <c:tx>
            <c:v>YÜZDE</c:v>
          </c:tx>
          <c:invertIfNegative val="0"/>
          <c:cat>
            <c:numLit>
              <c:formatCode>General</c:formatCode>
              <c:ptCount val="6"/>
              <c:pt idx="0">
                <c:v>2013</c:v>
              </c:pt>
              <c:pt idx="1">
                <c:v>2014</c:v>
              </c:pt>
              <c:pt idx="2">
                <c:v>2015</c:v>
              </c:pt>
              <c:pt idx="3">
                <c:v>2016</c:v>
              </c:pt>
              <c:pt idx="4">
                <c:v>2017</c:v>
              </c:pt>
              <c:pt idx="5">
                <c:v>2018</c:v>
              </c:pt>
            </c:numLit>
          </c:cat>
          <c:val>
            <c:numRef>
              <c:f>Sayfa1!$F$11:$K$11</c:f>
              <c:numCache>
                <c:formatCode>0%</c:formatCode>
                <c:ptCount val="6"/>
                <c:pt idx="0">
                  <c:v>0.96145352450739729</c:v>
                </c:pt>
                <c:pt idx="1">
                  <c:v>1.113744203163062</c:v>
                </c:pt>
                <c:pt idx="2">
                  <c:v>1.1857367300327568</c:v>
                </c:pt>
                <c:pt idx="3">
                  <c:v>0.98314643990173978</c:v>
                </c:pt>
                <c:pt idx="4">
                  <c:v>0.56345912813796539</c:v>
                </c:pt>
                <c:pt idx="5">
                  <c:v>0.36483379782360487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066144"/>
        <c:axId val="378065600"/>
      </c:barChart>
      <c:catAx>
        <c:axId val="37806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8065600"/>
        <c:crosses val="autoZero"/>
        <c:auto val="1"/>
        <c:lblAlgn val="ctr"/>
        <c:lblOffset val="100"/>
        <c:noMultiLvlLbl val="0"/>
      </c:catAx>
      <c:valAx>
        <c:axId val="378065600"/>
        <c:scaling>
          <c:orientation val="minMax"/>
        </c:scaling>
        <c:delete val="0"/>
        <c:axPos val="l"/>
        <c:majorGridlines/>
        <c:numFmt formatCode="#,##0.00\ &quot;₺&quot;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tr-TR"/>
          </a:p>
        </c:txPr>
        <c:crossAx val="378066144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 w="12700">
            <a:solidFill>
              <a:schemeClr val="tx1"/>
            </a:solidFill>
          </a:ln>
        </c:spPr>
        <c:txPr>
          <a:bodyPr/>
          <a:lstStyle/>
          <a:p>
            <a:pPr rtl="0">
              <a:defRPr sz="1400" b="1" i="0" baseline="0"/>
            </a:pPr>
            <a:endParaRPr lang="tr-TR"/>
          </a:p>
        </c:txPr>
      </c:dTable>
    </c:plotArea>
    <c:plotVisOnly val="1"/>
    <c:dispBlanksAs val="gap"/>
    <c:showDLblsOverMax val="0"/>
  </c:chart>
  <c:spPr>
    <a:noFill/>
    <a:ln w="63500"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270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chemeClr val="tx1"/>
              </a:solidFill>
            </c:spPr>
          </c:marker>
          <c:dLbls>
            <c:dLbl>
              <c:idx val="1"/>
              <c:layout>
                <c:manualLayout>
                  <c:x val="-0.13408795915435945"/>
                  <c:y val="4.1766223902011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9361590995155454E-2"/>
                  <c:y val="-4.5450979038856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7014925373134324E-3"/>
                  <c:y val="-3.890968881829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676616915422885E-2"/>
                  <c:y val="-1.0564097862508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1516115761694847E-2"/>
                  <c:y val="4.9263678304749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\ &quot;₺&quot;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7"/>
              <c:pt idx="0">
                <c:v>(12.2013)</c:v>
              </c:pt>
              <c:pt idx="1">
                <c:v>(12.2014)</c:v>
              </c:pt>
              <c:pt idx="2">
                <c:v>(12.2015)</c:v>
              </c:pt>
              <c:pt idx="3">
                <c:v>(12.2016)</c:v>
              </c:pt>
              <c:pt idx="4">
                <c:v>(12.2017)</c:v>
              </c:pt>
              <c:pt idx="5">
                <c:v>(06.2018)</c:v>
              </c:pt>
              <c:pt idx="6">
                <c:v>(12.2018)</c:v>
              </c:pt>
            </c:strLit>
          </c:cat>
          <c:val>
            <c:numRef>
              <c:f>Sayfa1!$F$89:$L$89</c:f>
              <c:numCache>
                <c:formatCode>#,##0\ "₺"</c:formatCode>
                <c:ptCount val="7"/>
                <c:pt idx="0">
                  <c:v>345149.62</c:v>
                </c:pt>
                <c:pt idx="1">
                  <c:v>191518.54999999978</c:v>
                </c:pt>
                <c:pt idx="2">
                  <c:v>-73069.260000001435</c:v>
                </c:pt>
                <c:pt idx="3">
                  <c:v>204952.78999999966</c:v>
                </c:pt>
                <c:pt idx="4">
                  <c:v>-221011.56999999954</c:v>
                </c:pt>
                <c:pt idx="5">
                  <c:v>-355040.16000000015</c:v>
                </c:pt>
                <c:pt idx="6">
                  <c:v>-1137167.3100000008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8065056"/>
        <c:axId val="378068320"/>
      </c:lineChart>
      <c:catAx>
        <c:axId val="37806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8068320"/>
        <c:crosses val="autoZero"/>
        <c:auto val="1"/>
        <c:lblAlgn val="ctr"/>
        <c:lblOffset val="100"/>
        <c:noMultiLvlLbl val="0"/>
      </c:catAx>
      <c:valAx>
        <c:axId val="378068320"/>
        <c:scaling>
          <c:orientation val="minMax"/>
        </c:scaling>
        <c:delete val="0"/>
        <c:axPos val="l"/>
        <c:majorGridlines/>
        <c:numFmt formatCode="#,##0\ &quot;₺&quot;" sourceLinked="1"/>
        <c:majorTickMark val="out"/>
        <c:minorTickMark val="none"/>
        <c:tickLblPos val="nextTo"/>
        <c:crossAx val="378065056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200" baseline="0"/>
            </a:pPr>
            <a:endParaRPr lang="tr-TR"/>
          </a:p>
        </c:txPr>
      </c:dTable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 w="38100">
      <a:solidFill>
        <a:sysClr val="windowText" lastClr="000000"/>
      </a:solidFill>
    </a:ln>
  </c:spPr>
  <c:txPr>
    <a:bodyPr/>
    <a:lstStyle/>
    <a:p>
      <a:pPr>
        <a:defRPr sz="1500" b="1" i="0" baseline="0"/>
      </a:pPr>
      <a:endParaRPr lang="tr-T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48C3-EC5D-4E5B-9D31-A7B238A24A3D}" type="datetimeFigureOut">
              <a:rPr lang="tr-TR" smtClean="0"/>
              <a:t>12.01.2019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E3392A-D665-4A01-B0F0-E68272E01F8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48C3-EC5D-4E5B-9D31-A7B238A24A3D}" type="datetimeFigureOut">
              <a:rPr lang="tr-TR" smtClean="0"/>
              <a:t>12.01.2019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392A-D665-4A01-B0F0-E68272E01F8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48C3-EC5D-4E5B-9D31-A7B238A24A3D}" type="datetimeFigureOut">
              <a:rPr lang="tr-TR" smtClean="0"/>
              <a:t>12.01.2019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392A-D665-4A01-B0F0-E68272E01F8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48C3-EC5D-4E5B-9D31-A7B238A24A3D}" type="datetimeFigureOut">
              <a:rPr lang="tr-TR" smtClean="0"/>
              <a:t>12.01.2019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E3392A-D665-4A01-B0F0-E68272E01F8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48C3-EC5D-4E5B-9D31-A7B238A24A3D}" type="datetimeFigureOut">
              <a:rPr lang="tr-TR" smtClean="0"/>
              <a:t>12.01.2019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392A-D665-4A01-B0F0-E68272E01F8E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48C3-EC5D-4E5B-9D31-A7B238A24A3D}" type="datetimeFigureOut">
              <a:rPr lang="tr-TR" smtClean="0"/>
              <a:t>12.01.2019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392A-D665-4A01-B0F0-E68272E01F8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48C3-EC5D-4E5B-9D31-A7B238A24A3D}" type="datetimeFigureOut">
              <a:rPr lang="tr-TR" smtClean="0"/>
              <a:t>12.01.2019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E3392A-D665-4A01-B0F0-E68272E01F8E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48C3-EC5D-4E5B-9D31-A7B238A24A3D}" type="datetimeFigureOut">
              <a:rPr lang="tr-TR" smtClean="0"/>
              <a:t>12.01.2019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392A-D665-4A01-B0F0-E68272E01F8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48C3-EC5D-4E5B-9D31-A7B238A24A3D}" type="datetimeFigureOut">
              <a:rPr lang="tr-TR" smtClean="0"/>
              <a:t>12.01.2019</a:t>
            </a:fld>
            <a:endParaRPr lang="tr-TR"/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392A-D665-4A01-B0F0-E68272E01F8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48C3-EC5D-4E5B-9D31-A7B238A24A3D}" type="datetimeFigureOut">
              <a:rPr lang="tr-TR" smtClean="0"/>
              <a:t>12.01.2019</a:t>
            </a:fld>
            <a:endParaRPr lang="tr-TR"/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392A-D665-4A01-B0F0-E68272E01F8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48C3-EC5D-4E5B-9D31-A7B238A24A3D}" type="datetimeFigureOut">
              <a:rPr lang="tr-TR" smtClean="0"/>
              <a:t>12.01.2019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392A-D665-4A01-B0F0-E68272E01F8E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7548C3-EC5D-4E5B-9D31-A7B238A24A3D}" type="datetimeFigureOut">
              <a:rPr lang="tr-TR" smtClean="0"/>
              <a:t>12.01.2019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E3392A-D665-4A01-B0F0-E68272E01F8E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97" y="2618638"/>
            <a:ext cx="2412374" cy="2412374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225453" y="1273228"/>
            <a:ext cx="8807219" cy="1269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ODTÜ MEZUNLARI DERNEĞİ</a:t>
            </a:r>
          </a:p>
          <a:p>
            <a:pPr algn="ctr"/>
            <a:r>
              <a:rPr lang="tr-T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2018 HAZİRAN – ARALIK 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832184" y="5307773"/>
            <a:ext cx="12802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OCAK 2019</a:t>
            </a:r>
          </a:p>
        </p:txBody>
      </p:sp>
    </p:spTree>
    <p:extLst>
      <p:ext uri="{BB962C8B-B14F-4D97-AF65-F5344CB8AC3E}">
        <p14:creationId xmlns:p14="http://schemas.microsoft.com/office/powerpoint/2010/main" val="1070452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4" y="260648"/>
            <a:ext cx="876732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5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1" y="188640"/>
            <a:ext cx="873842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8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24075"/>
            <a:ext cx="8568953" cy="2609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9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14353"/>
              </p:ext>
            </p:extLst>
          </p:nvPr>
        </p:nvGraphicFramePr>
        <p:xfrm>
          <a:off x="467544" y="1988840"/>
          <a:ext cx="8424936" cy="2404209"/>
        </p:xfrm>
        <a:graphic>
          <a:graphicData uri="http://schemas.openxmlformats.org/drawingml/2006/table">
            <a:tbl>
              <a:tblPr/>
              <a:tblGrid>
                <a:gridCol w="5906777"/>
                <a:gridCol w="2518159"/>
              </a:tblGrid>
              <a:tr h="387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BORÇ DAĞILIMI</a:t>
                      </a:r>
                      <a:endParaRPr lang="tr-T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ÜYE SAYISI</a:t>
                      </a:r>
                      <a:endParaRPr lang="tr-T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7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 YILLIK AİDAT BORCU OLAN ÜYE SAYISI (0-240 TL ARASI)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602 ÜYE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 YILLIK AİDAT BORCU OLAN ÜYE SAYISI (241-480 TL ARASI)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500 ÜYE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 YILLIK AİDAT BORCU OLAN ÜYE SAYISI (481-720 TL ARASI)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448 ÜYE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 YILLIK AİDAT BORCU OLAN ÜYE SAYISI (721-960 TL ARASI)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247 ÜYE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 YIL VE ÜZERİ AİDAT BORCU OLAN ÜYE SAYISI (961 TL VE 2250 TL)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1366 ÜYE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303566" y="40466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Aralık 2018 itibarıyla </a:t>
            </a:r>
            <a:r>
              <a:rPr lang="tr-TR" b="1" dirty="0" smtClean="0"/>
              <a:t>3.786 </a:t>
            </a:r>
            <a:r>
              <a:rPr lang="tr-TR" b="1" dirty="0"/>
              <a:t>üyemiz aidat yükümlülüklerini yerine getirerek borçlarını ödemişlerdir. </a:t>
            </a:r>
            <a:r>
              <a:rPr lang="tr-TR" b="1" dirty="0" smtClean="0"/>
              <a:t>Eylül </a:t>
            </a:r>
            <a:r>
              <a:rPr lang="tr-TR" b="1" dirty="0"/>
              <a:t>ayından itibaren 157 üyemiz aidat borçlarının tamamını ödemiş ve kalan üyelerimiz de kredi kartı talimatı vererek aidat borçlarını taksitlendirmişlerdir.  Yapılan çalışmalarla bu dağılım değişmektedir.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23528" y="4869160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/>
              <a:t> KHK’lar ile görevlerinden uzaklaştırılan üyelerimiz, gelir kaybına uğramış olmaları nedeniyle başvurularına istinaden mevcut aidat yükümlülüklerinden muaf tutulmaktadırlar. Ayrıca KHK’larla görevlerinden uzaklaştırılan üyelerimizin tespit edilmesi için de çalışmalar sürdürülmektedir.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7243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4" y="2276872"/>
            <a:ext cx="8315325" cy="19526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2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568952" cy="22002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4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DERNEK GELİR TABLOSU-BİLANÇO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340768"/>
            <a:ext cx="8515672" cy="5040560"/>
          </a:xfrm>
        </p:spPr>
        <p:txBody>
          <a:bodyPr>
            <a:noAutofit/>
          </a:bodyPr>
          <a:lstStyle/>
          <a:p>
            <a:pPr algn="just"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chemeClr val="tx1"/>
                </a:solidFill>
              </a:rPr>
              <a:t>Dernek  </a:t>
            </a:r>
            <a:r>
              <a:rPr lang="tr-TR" sz="3600" b="1" dirty="0">
                <a:solidFill>
                  <a:schemeClr val="tx1"/>
                </a:solidFill>
              </a:rPr>
              <a:t>gelir tablosu incelendiğinde </a:t>
            </a:r>
            <a:r>
              <a:rPr lang="tr-TR" sz="3600" b="1" dirty="0" smtClean="0">
                <a:solidFill>
                  <a:schemeClr val="tx1"/>
                </a:solidFill>
              </a:rPr>
              <a:t> 2018  yılında gelir fazlalığı bulunmaktadır. 2017 yılında yapılan personel nakilleri ile Dernek altında sadece idari ofis çalışanı 6 çalışan istihdam edilmektedir.</a:t>
            </a:r>
          </a:p>
          <a:p>
            <a:pPr marL="0" indent="0" algn="just">
              <a:buClrTx/>
              <a:buSzPct val="110000"/>
              <a:buNone/>
            </a:pPr>
            <a:r>
              <a:rPr lang="tr-TR" sz="10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chemeClr val="tx1"/>
                </a:solidFill>
              </a:rPr>
              <a:t>Derneğin kıdem tazminatı yükü: </a:t>
            </a:r>
          </a:p>
          <a:p>
            <a:pPr marL="0" indent="0" algn="ctr">
              <a:buClrTx/>
              <a:buSzPct val="110000"/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168.266,53 TL’dir.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97" y="2618638"/>
            <a:ext cx="2412374" cy="2412374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1691680" y="1340768"/>
            <a:ext cx="5806398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9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İKTİSADİ İŞLETME</a:t>
            </a:r>
            <a:endParaRPr lang="tr-TR" sz="49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832184" y="5307773"/>
            <a:ext cx="12802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OCAK 2019</a:t>
            </a:r>
          </a:p>
        </p:txBody>
      </p:sp>
    </p:spTree>
    <p:extLst>
      <p:ext uri="{BB962C8B-B14F-4D97-AF65-F5344CB8AC3E}">
        <p14:creationId xmlns:p14="http://schemas.microsoft.com/office/powerpoint/2010/main" val="1865538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1" y="255329"/>
            <a:ext cx="8668557" cy="648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8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49225"/>
            <a:ext cx="8431213" cy="65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9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1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405556"/>
              </p:ext>
            </p:extLst>
          </p:nvPr>
        </p:nvGraphicFramePr>
        <p:xfrm>
          <a:off x="323528" y="260648"/>
          <a:ext cx="849694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2555776" y="548680"/>
            <a:ext cx="421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GELİR FARKI (KAR/ZARAR)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91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8" cy="61926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555148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2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4922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7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0113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2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99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3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0075"/>
            <a:ext cx="871296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5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86700" cy="1325563"/>
          </a:xfrm>
        </p:spPr>
        <p:txBody>
          <a:bodyPr/>
          <a:lstStyle/>
          <a:p>
            <a:r>
              <a:rPr lang="tr-TR" dirty="0" smtClean="0"/>
              <a:t>İşletme </a:t>
            </a:r>
            <a:r>
              <a:rPr lang="tr-TR" dirty="0" err="1" smtClean="0"/>
              <a:t>Gelİr</a:t>
            </a:r>
            <a:r>
              <a:rPr lang="tr-TR" dirty="0" smtClean="0"/>
              <a:t> Tablosu-</a:t>
            </a:r>
            <a:r>
              <a:rPr lang="tr-TR" dirty="0" err="1" smtClean="0"/>
              <a:t>Bİlanço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412776"/>
            <a:ext cx="8668072" cy="5184576"/>
          </a:xfrm>
        </p:spPr>
        <p:txBody>
          <a:bodyPr>
            <a:noAutofit/>
          </a:bodyPr>
          <a:lstStyle/>
          <a:p>
            <a:pPr algn="just"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İşletme gelir tablosu incelendiğinde gider fazlalığı dikkat çekmektedir.</a:t>
            </a:r>
          </a:p>
          <a:p>
            <a:pPr marL="0" indent="0" algn="just">
              <a:buClrTx/>
              <a:buSzPct val="110000"/>
              <a:buNone/>
            </a:pPr>
            <a:endParaRPr lang="tr-T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SzPct val="110000"/>
              <a:buNone/>
            </a:pPr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Bu durumun iyileştirilmesi için projelerimiz devam</a:t>
            </a:r>
          </a:p>
          <a:p>
            <a:pPr marL="0" indent="0" algn="just">
              <a:buClrTx/>
              <a:buSzPct val="110000"/>
              <a:buNone/>
            </a:pP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etmektedir.</a:t>
            </a:r>
          </a:p>
          <a:p>
            <a:pPr marL="0" indent="0" algn="just">
              <a:buClrTx/>
              <a:buSzPct val="110000"/>
              <a:buNone/>
            </a:pPr>
            <a:endParaRPr lang="tr-T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Önümüzdeki dönemde emekli olacak personel kıdem tazminatları nedeni ile  ilave  gider yükü oluşacaktır. İşletmede 60 eleman çalışmaktadır.</a:t>
            </a:r>
          </a:p>
          <a:p>
            <a:pPr marL="0" indent="0" algn="just">
              <a:buClrTx/>
              <a:buSzPct val="110000"/>
              <a:buNone/>
            </a:pPr>
            <a:endParaRPr lang="tr-T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SzPct val="110000"/>
              <a:buNone/>
            </a:pP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İşletmenin Kıdem tazminatı yükü: </a:t>
            </a:r>
          </a:p>
          <a:p>
            <a:pPr marL="0" indent="0" algn="ctr">
              <a:buClrTx/>
              <a:buSzPct val="110000"/>
              <a:buNone/>
            </a:pPr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1.668.057,53 TL</a:t>
            </a:r>
          </a:p>
          <a:p>
            <a:pPr marL="0" indent="0" algn="just">
              <a:buClrTx/>
              <a:buNone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 algn="just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714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97" y="2618638"/>
            <a:ext cx="2412374" cy="2412374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755576" y="1340768"/>
            <a:ext cx="8121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KONSOLİDE GELİR-GİDER TABLOSU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15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00670"/>
              </p:ext>
            </p:extLst>
          </p:nvPr>
        </p:nvGraphicFramePr>
        <p:xfrm>
          <a:off x="179512" y="188640"/>
          <a:ext cx="8784977" cy="6400800"/>
        </p:xfrm>
        <a:graphic>
          <a:graphicData uri="http://schemas.openxmlformats.org/drawingml/2006/table">
            <a:tbl>
              <a:tblPr/>
              <a:tblGrid>
                <a:gridCol w="280933"/>
                <a:gridCol w="377502"/>
                <a:gridCol w="149246"/>
                <a:gridCol w="2124549"/>
                <a:gridCol w="784268"/>
                <a:gridCol w="819385"/>
                <a:gridCol w="924734"/>
                <a:gridCol w="784268"/>
                <a:gridCol w="784268"/>
                <a:gridCol w="831090"/>
                <a:gridCol w="924734"/>
              </a:tblGrid>
              <a:tr h="21149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ODTÜ MEZUNLARI DERNEĞİ BİLANÇOSU (TL)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Ara Dönem (devir)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Tahmini veriler içermektedir.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114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CARİ DÖNEM (31.12.2013)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CARİ DÖNEM (31.12.2014)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CARİ DÖNEM (31.12.2015)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CARİ DÖNEM (31.12.2016)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CARİ DÖNEM (31.12.2017)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CARİ DÖNEM (10.06.2018)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CARİ DÖNEM (31.12.2018)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PASİF VARLIKLAR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 - KISA VADELİ YABANCI KAYNAKLAR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A - MALİ BORÇLAR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11.853,65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1. Banka Kredileri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11.853,65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B - TİCARİ BORÇLAR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72.681,76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15.741,51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16.664,01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39.780,24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39.716,00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41.938,64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17.573,67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1. Satıcılar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26.574,85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15.741,51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16.664,01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34.827,24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38.976,00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41.198,64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17.573,67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2. Borç Senetleri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46.106,91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effectLst/>
                          <a:latin typeface="Arial"/>
                        </a:rPr>
                        <a:t>3. Alınan Depozito ve Teminatlar 100 TL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4.953,00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 dirty="0">
                          <a:effectLst/>
                          <a:latin typeface="Arial"/>
                        </a:rPr>
                        <a:t>740,00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740,00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C - DİĞER BORÇLAR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129.174,62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50.151,27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62.320,31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65.967,57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44.726,42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75.412,51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42.246,62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1. Personele Borçlar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40.992,27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50.151,27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62.320,31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64.743,05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44.726,42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 dirty="0">
                          <a:effectLst/>
                          <a:latin typeface="Arial"/>
                        </a:rPr>
                        <a:t>75.412,51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42.246,62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2. Diğer Çeşitli Borçlar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88.182,35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1.224,52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D - ÖD. VERGİ VE DİĞ. YÜKÜMLÜLÜK.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21.059,86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24.323,74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29.585,55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39.734,38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30.306,61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20.289,68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13.376,52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1. Öd. Vergi ve Fonlar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8.170,96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8.426,75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11.198,07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6.941,92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4.408,97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8.049,89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5.111,56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2. Öd. Sosyal Güv. Kesinti.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12.888,90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15.896,99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18.387,48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32.792,46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25.897,64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12.239,79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8.264,96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KISA VADELİ YABANCI KAYNAKLAR TOPLAMI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222.916,24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90.216,52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108.569,87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145.482,19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114.749,03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149.494,48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73.196,81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II - UZUN VADELİ YABANCI KAYNAKLAR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A - MALİ BORÇLAR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52.494,47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32.174,03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32.174,03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UZUN VADELİ YABANCI KAYNAKLAR TOPLAMI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52.494,47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32.174,03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32.174,03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9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III - ÖZKAYNAKLAR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A - KAR YEDEKLERİ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1.274.794,68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1.286.579,51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1.268.029,97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1.276.687,25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2.020.521,56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1.709.402,91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2.122.894,97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1. Burs Fonu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385.028,43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379.562,96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345.015,54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348.054,01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791.832,98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772.818,57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1.178.079,98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2. Tesis Fonu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877.002,73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892.561,17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914.520,77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922.503,61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928.886,63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932.636,33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933.636,33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3. Diğer Fonlar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12.763,52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14.455,38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8.493,66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6.129,63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11.583,95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3.948,01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11.178,66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4. Matra projesi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288.218,00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5. Avrupa Birliği Projesi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B - GEÇMİŞ GELİR FAZLASI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>
                          <a:effectLst/>
                          <a:latin typeface="Arial Tur"/>
                        </a:rPr>
                        <a:t>881.846,05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>
                          <a:effectLst/>
                          <a:latin typeface="Arial Tur"/>
                        </a:rPr>
                        <a:t>800.920,74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>
                          <a:effectLst/>
                          <a:latin typeface="Arial Tur"/>
                        </a:rPr>
                        <a:t>632.455,46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>
                          <a:effectLst/>
                          <a:latin typeface="Arial Tur"/>
                        </a:rPr>
                        <a:t>209.372,83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>
                          <a:effectLst/>
                          <a:latin typeface="Arial Tur"/>
                        </a:rPr>
                        <a:t>100.619,84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>
                          <a:effectLst/>
                          <a:latin typeface="Arial Tur"/>
                        </a:rPr>
                        <a:t>386.094,51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>
                          <a:effectLst/>
                          <a:latin typeface="Arial Tur"/>
                        </a:rPr>
                        <a:t>386.094,51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C - DÖNEM GELİR / GİDER OLUMLU FARKI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-80.925,31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-168.465,28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-423.082,63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-108.752,99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285.474,67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626.993,27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effectLst/>
                          <a:latin typeface="Arial"/>
                        </a:rPr>
                        <a:t>470.766,09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ÖZKAYNAKLAR TOPLAMI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2.075.715,42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1.919.034,97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1.477.402,80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1.377.307,09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2.406.616,07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2.722.490,69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2.979.755,57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9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PASİF VARLIKLAR TOPLAMI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2.298.631,66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2.009.251,49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1.585.972,67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1.522.789,28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2.573.859,57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2.904.159,20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3.085.126,41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7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1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2" y="306646"/>
            <a:ext cx="8640961" cy="636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9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750"/>
            <a:ext cx="8784975" cy="644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8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6" y="323074"/>
            <a:ext cx="8712968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3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3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5" y="476672"/>
            <a:ext cx="832167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6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0512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9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2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97" y="2618638"/>
            <a:ext cx="2412374" cy="2412374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899592" y="1196882"/>
            <a:ext cx="8032968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9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2019 YILI BÜTÇE TAHMİNİ</a:t>
            </a:r>
            <a:endParaRPr lang="tr-TR" sz="49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832184" y="5307773"/>
            <a:ext cx="12802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OCAK 2019</a:t>
            </a:r>
          </a:p>
        </p:txBody>
      </p:sp>
    </p:spTree>
    <p:extLst>
      <p:ext uri="{BB962C8B-B14F-4D97-AF65-F5344CB8AC3E}">
        <p14:creationId xmlns:p14="http://schemas.microsoft.com/office/powerpoint/2010/main" val="3624217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5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>
                <a:solidFill>
                  <a:schemeClr val="accent6">
                    <a:lumMod val="50000"/>
                  </a:schemeClr>
                </a:solidFill>
              </a:rPr>
              <a:t>TESLİM ALINAN SÖZLEŞMELER</a:t>
            </a:r>
            <a:br>
              <a:rPr lang="tr-TR" sz="4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tr-TR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571665" cy="3338736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250000"/>
              </a:lnSpc>
              <a:buClrTx/>
              <a:buSzPct val="110000"/>
              <a:buFont typeface="Arial" panose="020B0604020202020204" pitchFamily="34" charset="0"/>
              <a:buChar char="•"/>
            </a:pPr>
            <a:r>
              <a:rPr lang="tr-TR" sz="1800" b="1" dirty="0" smtClean="0">
                <a:solidFill>
                  <a:schemeClr val="tx1"/>
                </a:solidFill>
              </a:rPr>
              <a:t>MEY İÇKİ (KAYRA) MAL  ALIM  SATIM SÖZLEŞMESİ (10.03.2016- 10.03.2019)</a:t>
            </a:r>
          </a:p>
          <a:p>
            <a:pPr marL="457200" indent="-457200" algn="l">
              <a:lnSpc>
                <a:spcPct val="250000"/>
              </a:lnSpc>
              <a:buClrTx/>
              <a:buSzPct val="110000"/>
              <a:buFont typeface="Arial" panose="020B0604020202020204" pitchFamily="34" charset="0"/>
              <a:buChar char="•"/>
            </a:pPr>
            <a:r>
              <a:rPr lang="tr-TR" sz="1800" b="1" dirty="0" smtClean="0">
                <a:solidFill>
                  <a:schemeClr val="tx1"/>
                </a:solidFill>
              </a:rPr>
              <a:t>MEY İÇKİ (RAKI) MAL  ALIM  SATIM SÖZLEŞMESİ (07.10.2016 – 07.10.2019 )</a:t>
            </a:r>
          </a:p>
          <a:p>
            <a:pPr marL="457200" indent="-457200" algn="l">
              <a:lnSpc>
                <a:spcPct val="250000"/>
              </a:lnSpc>
              <a:buClrTx/>
              <a:buSzPct val="110000"/>
              <a:buFont typeface="Arial" panose="020B0604020202020204" pitchFamily="34" charset="0"/>
              <a:buChar char="•"/>
            </a:pPr>
            <a:r>
              <a:rPr lang="tr-TR" sz="1800" b="1" dirty="0" smtClean="0">
                <a:solidFill>
                  <a:schemeClr val="tx1"/>
                </a:solidFill>
              </a:rPr>
              <a:t>TUBORG  BİRA ÜRÜNLERİ  SÖZLEŞMESİ ( 25.07.2017 – 25.07.2022 )</a:t>
            </a:r>
          </a:p>
          <a:p>
            <a:pPr marL="457200" indent="-457200" algn="l">
              <a:lnSpc>
                <a:spcPct val="250000"/>
              </a:lnSpc>
              <a:buClrTx/>
              <a:buSzPct val="110000"/>
              <a:buFont typeface="Arial" panose="020B0604020202020204" pitchFamily="34" charset="0"/>
              <a:buChar char="•"/>
            </a:pPr>
            <a:r>
              <a:rPr lang="tr-TR" sz="1800" b="1" dirty="0" smtClean="0">
                <a:solidFill>
                  <a:schemeClr val="tx1"/>
                </a:solidFill>
              </a:rPr>
              <a:t>COCA-COLA  SATIŞ  SÖZLEŞMESİ (12.04.2016-12.04.2019)</a:t>
            </a:r>
          </a:p>
          <a:p>
            <a:pPr algn="l"/>
            <a:endParaRPr 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20626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864096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6">
                    <a:lumMod val="50000"/>
                  </a:schemeClr>
                </a:solidFill>
              </a:rPr>
              <a:t>MEY İÇKİ ( KAYRA ) SÖZLEŞMESİ (2016-2019) </a:t>
            </a:r>
            <a:endParaRPr lang="tr-T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7354" y="1341913"/>
            <a:ext cx="8473117" cy="4906487"/>
          </a:xfrm>
        </p:spPr>
        <p:txBody>
          <a:bodyPr/>
          <a:lstStyle/>
          <a:p>
            <a:endParaRPr lang="tr-TR" sz="2400" dirty="0" smtClean="0"/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</a:rPr>
              <a:t>SÖZLEŞME BAŞLANGIÇ TARİHİ:	1 0.03.2016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</a:rPr>
              <a:t>SÖZLEŞME BİTİŞ TARİHİ: 		10.03.2019 </a:t>
            </a:r>
          </a:p>
          <a:p>
            <a:pPr marL="0" indent="0">
              <a:buClrTx/>
              <a:buSzPct val="110000"/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     (KOTA DOLUMUNA KADAR UZAR)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</a:rPr>
              <a:t>ALINAN YATIRIM DESTEĞİ :	191.168 TL + KDV 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</a:rPr>
              <a:t>TOPLAM ALIM KOTASI: 		  15.075 LİTRE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</a:rPr>
              <a:t>TOPLAM ALIM MİKTARI:  		    7.307 LİTRE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chemeClr val="tx1"/>
                </a:solidFill>
              </a:rPr>
              <a:t>KALAN </a:t>
            </a:r>
            <a:r>
              <a:rPr lang="tr-TR" sz="2400" b="1" dirty="0" smtClean="0">
                <a:solidFill>
                  <a:schemeClr val="tx1"/>
                </a:solidFill>
              </a:rPr>
              <a:t>KOTA:   			    7.768 LİTRE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</a:rPr>
              <a:t>TAMAMLANMA ORANI:   			%49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39430" cy="1088544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6">
                    <a:lumMod val="50000"/>
                  </a:schemeClr>
                </a:solidFill>
              </a:rPr>
              <a:t>MEY İÇKİ ( RAKI ) SÖZLEŞMESİ (2016-2019)</a:t>
            </a:r>
            <a:endParaRPr lang="tr-T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00808"/>
            <a:ext cx="8479905" cy="4787735"/>
          </a:xfrm>
        </p:spPr>
        <p:txBody>
          <a:bodyPr>
            <a:normAutofit/>
          </a:bodyPr>
          <a:lstStyle/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</a:rPr>
              <a:t>SÖZLEŞME </a:t>
            </a:r>
            <a:r>
              <a:rPr lang="tr-TR" sz="2400" b="1" dirty="0">
                <a:solidFill>
                  <a:schemeClr val="tx1"/>
                </a:solidFill>
              </a:rPr>
              <a:t>BAŞLANGIÇ </a:t>
            </a:r>
            <a:r>
              <a:rPr lang="tr-TR" sz="2400" b="1" dirty="0" smtClean="0">
                <a:solidFill>
                  <a:schemeClr val="tx1"/>
                </a:solidFill>
              </a:rPr>
              <a:t>TARİHİ:		07.10.2016</a:t>
            </a:r>
            <a:endParaRPr lang="tr-TR" sz="2400" b="1" dirty="0">
              <a:solidFill>
                <a:schemeClr val="tx1"/>
              </a:solidFill>
            </a:endParaRP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chemeClr val="tx1"/>
                </a:solidFill>
              </a:rPr>
              <a:t>SÖZLEŞME BİTİŞ </a:t>
            </a:r>
            <a:r>
              <a:rPr lang="tr-TR" sz="2400" b="1" dirty="0" smtClean="0">
                <a:solidFill>
                  <a:schemeClr val="tx1"/>
                </a:solidFill>
              </a:rPr>
              <a:t>TARİHİ:			07.10.2019</a:t>
            </a:r>
          </a:p>
          <a:p>
            <a:pPr marL="0" indent="0">
              <a:buClrTx/>
              <a:buSzPct val="110000"/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	(KOTA </a:t>
            </a:r>
            <a:r>
              <a:rPr lang="tr-TR" sz="2400" b="1" dirty="0">
                <a:solidFill>
                  <a:schemeClr val="tx1"/>
                </a:solidFill>
              </a:rPr>
              <a:t>DOLUMUNA KADAR UZAR)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chemeClr val="tx1"/>
                </a:solidFill>
              </a:rPr>
              <a:t>ALINAN YATIRIM </a:t>
            </a:r>
            <a:r>
              <a:rPr lang="tr-TR" sz="2400" b="1" dirty="0" smtClean="0">
                <a:solidFill>
                  <a:schemeClr val="tx1"/>
                </a:solidFill>
              </a:rPr>
              <a:t>DESTEĞİ:		70.000 </a:t>
            </a:r>
            <a:r>
              <a:rPr lang="tr-TR" sz="2400" b="1" dirty="0">
                <a:solidFill>
                  <a:schemeClr val="tx1"/>
                </a:solidFill>
              </a:rPr>
              <a:t>TL + KDV 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chemeClr val="tx1"/>
                </a:solidFill>
              </a:rPr>
              <a:t>TOPLAM ALIM </a:t>
            </a:r>
            <a:r>
              <a:rPr lang="tr-TR" sz="2400" b="1" dirty="0" smtClean="0">
                <a:solidFill>
                  <a:schemeClr val="tx1"/>
                </a:solidFill>
              </a:rPr>
              <a:t>KOTASI: 			12.565 LİTRE</a:t>
            </a:r>
            <a:endParaRPr lang="tr-TR" sz="2400" b="1" dirty="0">
              <a:solidFill>
                <a:schemeClr val="tx1"/>
              </a:solidFill>
            </a:endParaRP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chemeClr val="tx1"/>
                </a:solidFill>
              </a:rPr>
              <a:t>TOPLAM ALIM </a:t>
            </a:r>
            <a:r>
              <a:rPr lang="tr-TR" sz="2400" b="1" dirty="0" smtClean="0">
                <a:solidFill>
                  <a:schemeClr val="tx1"/>
                </a:solidFill>
              </a:rPr>
              <a:t>MİKTARI:   			  9.333 LİTRE</a:t>
            </a:r>
            <a:endParaRPr lang="tr-TR" sz="2400" b="1" dirty="0">
              <a:solidFill>
                <a:schemeClr val="tx1"/>
              </a:solidFill>
            </a:endParaRP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chemeClr val="tx1"/>
                </a:solidFill>
              </a:rPr>
              <a:t>KALAN </a:t>
            </a:r>
            <a:r>
              <a:rPr lang="tr-TR" sz="2400" b="1" dirty="0" smtClean="0">
                <a:solidFill>
                  <a:schemeClr val="tx1"/>
                </a:solidFill>
              </a:rPr>
              <a:t>KOTA:   				  3.232 LİTRE</a:t>
            </a:r>
            <a:endParaRPr lang="tr-TR" sz="2400" b="1" dirty="0">
              <a:solidFill>
                <a:schemeClr val="tx1"/>
              </a:solidFill>
            </a:endParaRP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chemeClr val="tx1"/>
                </a:solidFill>
              </a:rPr>
              <a:t>TAMAMLANMA </a:t>
            </a:r>
            <a:r>
              <a:rPr lang="tr-TR" sz="2400" b="1" dirty="0" smtClean="0">
                <a:solidFill>
                  <a:schemeClr val="tx1"/>
                </a:solidFill>
              </a:rPr>
              <a:t>ORANI:  			       %75</a:t>
            </a:r>
            <a:endParaRPr lang="tr-TR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677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936104"/>
          </a:xfrm>
        </p:spPr>
        <p:txBody>
          <a:bodyPr>
            <a:normAutofit/>
          </a:bodyPr>
          <a:lstStyle/>
          <a:p>
            <a:r>
              <a:rPr lang="tr-TR" sz="3000" dirty="0" smtClean="0">
                <a:solidFill>
                  <a:schemeClr val="accent6">
                    <a:lumMod val="50000"/>
                  </a:schemeClr>
                </a:solidFill>
              </a:rPr>
              <a:t>TUBORG BİRA ÜRÜNLERİ SÖZLEŞMESİ (2017-2022)</a:t>
            </a:r>
            <a:endParaRPr lang="tr-TR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5325" y="1472541"/>
            <a:ext cx="8375147" cy="4775859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</a:rPr>
              <a:t>Alınan Yatırım Desteği:		180.000 TL  + KDV </a:t>
            </a:r>
          </a:p>
          <a:p>
            <a:pPr marL="0" indent="0">
              <a:buClrTx/>
              <a:buSzPct val="110000"/>
              <a:buNone/>
            </a:pPr>
            <a:r>
              <a:rPr lang="tr-TR" sz="2400" b="1" dirty="0">
                <a:solidFill>
                  <a:schemeClr val="tx1"/>
                </a:solidFill>
              </a:rPr>
              <a:t>	</a:t>
            </a:r>
            <a:r>
              <a:rPr lang="tr-TR" sz="2400" b="1" dirty="0" smtClean="0">
                <a:solidFill>
                  <a:schemeClr val="tx1"/>
                </a:solidFill>
              </a:rPr>
              <a:t>			( Ön </a:t>
            </a:r>
            <a:r>
              <a:rPr lang="tr-TR" sz="2400" b="1" dirty="0" err="1" smtClean="0">
                <a:solidFill>
                  <a:schemeClr val="tx1"/>
                </a:solidFill>
              </a:rPr>
              <a:t>İskonto</a:t>
            </a:r>
            <a:r>
              <a:rPr lang="tr-TR" sz="2400" b="1" dirty="0" smtClean="0">
                <a:solidFill>
                  <a:schemeClr val="tx1"/>
                </a:solidFill>
              </a:rPr>
              <a:t> Bedeline Mahsuben )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</a:rPr>
              <a:t>Yıllık Asgari Satın Alma </a:t>
            </a:r>
            <a:r>
              <a:rPr lang="tr-TR" sz="2400" b="1" dirty="0" err="1" smtClean="0">
                <a:solidFill>
                  <a:schemeClr val="tx1"/>
                </a:solidFill>
              </a:rPr>
              <a:t>Taah</a:t>
            </a:r>
            <a:r>
              <a:rPr lang="tr-TR" sz="2400" b="1" dirty="0" smtClean="0">
                <a:solidFill>
                  <a:schemeClr val="tx1"/>
                </a:solidFill>
              </a:rPr>
              <a:t>. :		128 HL.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</a:rPr>
              <a:t>Toplam Asgari Satın Alma </a:t>
            </a:r>
            <a:r>
              <a:rPr lang="tr-TR" sz="2400" b="1" dirty="0" err="1" smtClean="0">
                <a:solidFill>
                  <a:schemeClr val="tx1"/>
                </a:solidFill>
              </a:rPr>
              <a:t>Taah</a:t>
            </a:r>
            <a:r>
              <a:rPr lang="tr-TR" sz="2400" b="1" dirty="0" smtClean="0">
                <a:solidFill>
                  <a:schemeClr val="tx1"/>
                </a:solidFill>
              </a:rPr>
              <a:t>. :		640 HL.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</a:rPr>
              <a:t>Aralık sonu İtibariyle kullanılan </a:t>
            </a:r>
            <a:r>
              <a:rPr lang="tr-TR" sz="2400" b="1" dirty="0">
                <a:solidFill>
                  <a:schemeClr val="tx1"/>
                </a:solidFill>
              </a:rPr>
              <a:t>K</a:t>
            </a:r>
            <a:r>
              <a:rPr lang="tr-TR" sz="2400" b="1" dirty="0" smtClean="0">
                <a:solidFill>
                  <a:schemeClr val="tx1"/>
                </a:solidFill>
              </a:rPr>
              <a:t>ota</a:t>
            </a:r>
            <a:r>
              <a:rPr lang="tr-TR" sz="2400" b="1" dirty="0">
                <a:solidFill>
                  <a:schemeClr val="tx1"/>
                </a:solidFill>
              </a:rPr>
              <a:t>: </a:t>
            </a:r>
            <a:r>
              <a:rPr lang="tr-TR" sz="2400" b="1" dirty="0" smtClean="0">
                <a:solidFill>
                  <a:schemeClr val="tx1"/>
                </a:solidFill>
              </a:rPr>
              <a:t>	350,28 </a:t>
            </a:r>
            <a:r>
              <a:rPr lang="tr-TR" sz="2400" b="1" dirty="0">
                <a:solidFill>
                  <a:schemeClr val="tx1"/>
                </a:solidFill>
              </a:rPr>
              <a:t>HL. </a:t>
            </a:r>
            <a:endParaRPr lang="tr-TR" sz="2400" b="1" dirty="0" smtClean="0">
              <a:solidFill>
                <a:schemeClr val="tx1"/>
              </a:solidFill>
            </a:endParaRP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</a:rPr>
              <a:t>Kalan Kota:				289,72 HL. </a:t>
            </a:r>
          </a:p>
          <a:p>
            <a:pPr marL="0" indent="0">
              <a:buClrTx/>
              <a:buSzPct val="110000"/>
              <a:buNone/>
            </a:pPr>
            <a:r>
              <a:rPr lang="tr-TR" sz="2400" b="1" dirty="0">
                <a:solidFill>
                  <a:schemeClr val="tx1"/>
                </a:solidFill>
              </a:rPr>
              <a:t>	</a:t>
            </a:r>
            <a:r>
              <a:rPr lang="tr-TR" sz="2400" b="1" dirty="0" smtClean="0">
                <a:solidFill>
                  <a:schemeClr val="tx1"/>
                </a:solidFill>
              </a:rPr>
              <a:t>				          ( 28.972 LT )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 err="1" smtClean="0">
                <a:solidFill>
                  <a:schemeClr val="tx1"/>
                </a:solidFill>
              </a:rPr>
              <a:t>Tuborg’tan</a:t>
            </a:r>
            <a:r>
              <a:rPr lang="tr-TR" sz="2400" b="1" dirty="0" smtClean="0">
                <a:solidFill>
                  <a:schemeClr val="tx1"/>
                </a:solidFill>
              </a:rPr>
              <a:t>  350,28 HL karşılığı KDV hariç 385.933 TL alım yapılmış, kalan 289.72 HL kota karşılığı şu anki fiyatlar ile KDV hariç 400.392 TL alım yapılacaktır. Tuborg indirim oranı:%23 olarak gerçekleşecektir. Fatura altı </a:t>
            </a:r>
            <a:r>
              <a:rPr lang="tr-TR" sz="2400" b="1" dirty="0" err="1" smtClean="0">
                <a:solidFill>
                  <a:schemeClr val="tx1"/>
                </a:solidFill>
              </a:rPr>
              <a:t>iskonto</a:t>
            </a:r>
            <a:r>
              <a:rPr lang="tr-TR" sz="2400" b="1" dirty="0" smtClean="0">
                <a:solidFill>
                  <a:schemeClr val="tx1"/>
                </a:solidFill>
              </a:rPr>
              <a:t> olması durumunda %30 civarında olacaktır.</a:t>
            </a:r>
          </a:p>
          <a:p>
            <a:pPr algn="just"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tx1"/>
                </a:solidFill>
              </a:rPr>
              <a:t>Tuborg’tan alınan 180.000+KDV=212.400 TL’nin maliyetinin kota bitiminde yaklaşık 60.000 TL olacağı öngörülmüştür. Para almak yerine fatura altı iskonto almak maliyeti düşürecektir.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45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tr-TR" sz="4000" dirty="0" smtClean="0">
                <a:solidFill>
                  <a:schemeClr val="accent6">
                    <a:lumMod val="50000"/>
                  </a:schemeClr>
                </a:solidFill>
              </a:rPr>
              <a:t>COCA COLA SATIŞ SÖZLEŞMESİ (2016-2019)</a:t>
            </a:r>
            <a:br>
              <a:rPr lang="tr-TR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tr-TR" sz="40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tr-TR" sz="4000" dirty="0">
                <a:solidFill>
                  <a:schemeClr val="accent6">
                    <a:lumMod val="50000"/>
                  </a:schemeClr>
                </a:solidFill>
              </a:rPr>
            </a:br>
            <a:endParaRPr lang="tr-T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235035"/>
            <a:ext cx="8568952" cy="5013365"/>
          </a:xfrm>
        </p:spPr>
        <p:txBody>
          <a:bodyPr>
            <a:normAutofit fontScale="92500"/>
          </a:bodyPr>
          <a:lstStyle/>
          <a:p>
            <a:endParaRPr lang="tr-TR" dirty="0" smtClean="0"/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</a:rPr>
              <a:t>Sözleşme başlangıç tarihi:12.04.2016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</a:rPr>
              <a:t>Sözleşme bitiş tarihi: Kota tamamlanma tarihi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</a:rPr>
              <a:t>Alınan </a:t>
            </a:r>
            <a:r>
              <a:rPr lang="tr-TR" b="1" dirty="0">
                <a:solidFill>
                  <a:schemeClr val="tx1"/>
                </a:solidFill>
              </a:rPr>
              <a:t>Yatırım </a:t>
            </a:r>
            <a:r>
              <a:rPr lang="tr-TR" b="1" dirty="0" smtClean="0">
                <a:solidFill>
                  <a:schemeClr val="tx1"/>
                </a:solidFill>
              </a:rPr>
              <a:t>Desteği:	175.000 </a:t>
            </a:r>
            <a:r>
              <a:rPr lang="tr-TR" b="1" dirty="0">
                <a:solidFill>
                  <a:schemeClr val="tx1"/>
                </a:solidFill>
              </a:rPr>
              <a:t>TL  + KDV </a:t>
            </a:r>
            <a:endParaRPr lang="tr-TR" b="1" dirty="0" smtClean="0">
              <a:solidFill>
                <a:schemeClr val="tx1"/>
              </a:solidFill>
            </a:endParaRPr>
          </a:p>
          <a:p>
            <a:pPr marL="0" indent="0">
              <a:buClrTx/>
              <a:buSzPct val="110000"/>
              <a:buNone/>
            </a:pPr>
            <a:r>
              <a:rPr lang="tr-TR" b="1" dirty="0" smtClean="0">
                <a:solidFill>
                  <a:schemeClr val="tx1"/>
                </a:solidFill>
              </a:rPr>
              <a:t>			(Ön </a:t>
            </a:r>
            <a:r>
              <a:rPr lang="tr-TR" b="1" dirty="0">
                <a:solidFill>
                  <a:schemeClr val="tx1"/>
                </a:solidFill>
              </a:rPr>
              <a:t>İskonto Bedeline </a:t>
            </a:r>
            <a:r>
              <a:rPr lang="tr-TR" b="1" dirty="0" smtClean="0">
                <a:solidFill>
                  <a:schemeClr val="tx1"/>
                </a:solidFill>
              </a:rPr>
              <a:t>Mahsuben)</a:t>
            </a:r>
            <a:endParaRPr lang="tr-TR" b="1" dirty="0">
              <a:solidFill>
                <a:schemeClr val="tx1"/>
              </a:solidFill>
            </a:endParaRP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</a:rPr>
              <a:t>Toplam </a:t>
            </a:r>
            <a:r>
              <a:rPr lang="tr-TR" b="1" dirty="0">
                <a:solidFill>
                  <a:schemeClr val="tx1"/>
                </a:solidFill>
              </a:rPr>
              <a:t>Asgari Satın Alma </a:t>
            </a:r>
            <a:r>
              <a:rPr lang="tr-TR" b="1" dirty="0" err="1">
                <a:solidFill>
                  <a:schemeClr val="tx1"/>
                </a:solidFill>
              </a:rPr>
              <a:t>Taah</a:t>
            </a:r>
            <a:r>
              <a:rPr lang="tr-TR" b="1" dirty="0">
                <a:solidFill>
                  <a:schemeClr val="tx1"/>
                </a:solidFill>
              </a:rPr>
              <a:t>. </a:t>
            </a:r>
            <a:r>
              <a:rPr lang="tr-TR" b="1" dirty="0" smtClean="0">
                <a:solidFill>
                  <a:schemeClr val="tx1"/>
                </a:solidFill>
              </a:rPr>
              <a:t>:15.000 KOLİ</a:t>
            </a:r>
            <a:endParaRPr lang="tr-TR" b="1" dirty="0">
              <a:solidFill>
                <a:schemeClr val="tx1"/>
              </a:solidFill>
            </a:endParaRP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</a:rPr>
              <a:t>Aralık </a:t>
            </a:r>
            <a:r>
              <a:rPr lang="tr-TR" b="1" dirty="0">
                <a:solidFill>
                  <a:schemeClr val="tx1"/>
                </a:solidFill>
              </a:rPr>
              <a:t>sonu İtibariyle kullanılan kota: 8.510 KOLİ 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tx1"/>
                </a:solidFill>
              </a:rPr>
              <a:t>Kalan </a:t>
            </a:r>
            <a:r>
              <a:rPr lang="tr-TR" b="1" dirty="0" smtClean="0">
                <a:solidFill>
                  <a:schemeClr val="tx1"/>
                </a:solidFill>
              </a:rPr>
              <a:t>Kota: 6.490 KOLİ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</a:rPr>
              <a:t>Kota tamamlanma oranı %57</a:t>
            </a:r>
            <a:endParaRPr lang="tr-T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63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332657"/>
            <a:ext cx="7886700" cy="864095"/>
          </a:xfrm>
        </p:spPr>
        <p:txBody>
          <a:bodyPr/>
          <a:lstStyle/>
          <a:p>
            <a:pPr algn="ctr"/>
            <a:r>
              <a:rPr lang="tr-TR" dirty="0" smtClean="0"/>
              <a:t>DERNEK 2019 TAHMİNİ BÜTÇE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614" y="1484784"/>
            <a:ext cx="827030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69034"/>
            <a:ext cx="8856984" cy="1325563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İŞLETME 2019 TAHMİNİ BÜTÇE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364522"/>
            <a:ext cx="8064896" cy="516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algn="ctr"/>
            <a:r>
              <a:rPr lang="tr-TR" dirty="0" smtClean="0"/>
              <a:t>KONSOLİDE 2019 TAHMİNİ BÜTÇE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7" y="1170856"/>
            <a:ext cx="7560840" cy="542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04856" cy="838200"/>
          </a:xfrm>
        </p:spPr>
        <p:txBody>
          <a:bodyPr/>
          <a:lstStyle/>
          <a:p>
            <a:pPr algn="ctr"/>
            <a:r>
              <a:rPr lang="tr-TR" dirty="0" smtClean="0"/>
              <a:t>2019 İŞLETME TAHMİNİ BÜTÇESİ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SzPct val="110000"/>
              <a:buFont typeface="Wingdings" panose="05000000000000000000" pitchFamily="2" charset="2"/>
              <a:buChar char=""/>
            </a:pPr>
            <a:r>
              <a:rPr lang="tr-TR" b="1" dirty="0" smtClean="0">
                <a:solidFill>
                  <a:schemeClr val="tx1"/>
                </a:solidFill>
              </a:rPr>
              <a:t>Bu </a:t>
            </a:r>
            <a:r>
              <a:rPr lang="tr-TR" b="1" dirty="0" smtClean="0">
                <a:solidFill>
                  <a:schemeClr val="tx1"/>
                </a:solidFill>
              </a:rPr>
              <a:t>kapsamda yapılan çalışmalar neticesinde 250.000 TL vişnelik kulüp </a:t>
            </a:r>
            <a:r>
              <a:rPr lang="tr-TR" b="1" dirty="0" smtClean="0">
                <a:solidFill>
                  <a:schemeClr val="tx1"/>
                </a:solidFill>
              </a:rPr>
              <a:t>kart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geliri ve kart sahiplerinin işletmeyi kullanımından kaynaklı ciro artışı.</a:t>
            </a:r>
            <a:endParaRPr lang="tr-TR" b="1" dirty="0" smtClean="0">
              <a:solidFill>
                <a:schemeClr val="tx1"/>
              </a:solidFill>
            </a:endParaRPr>
          </a:p>
          <a:p>
            <a:pPr algn="just">
              <a:buClr>
                <a:schemeClr val="tx1"/>
              </a:buClr>
              <a:buSzPct val="110000"/>
              <a:buFont typeface="Wingdings" panose="05000000000000000000" pitchFamily="2" charset="2"/>
              <a:buChar char=""/>
            </a:pPr>
            <a:r>
              <a:rPr lang="tr-TR" b="1" dirty="0" smtClean="0">
                <a:solidFill>
                  <a:schemeClr val="tx1"/>
                </a:solidFill>
              </a:rPr>
              <a:t>1.500.000 </a:t>
            </a:r>
            <a:r>
              <a:rPr lang="tr-TR" b="1" dirty="0" smtClean="0">
                <a:solidFill>
                  <a:schemeClr val="tx1"/>
                </a:solidFill>
              </a:rPr>
              <a:t>TL  Çim amfinin konser gelirleri hedeflenerek projelendirilmiştir.</a:t>
            </a:r>
          </a:p>
          <a:p>
            <a:pPr algn="just">
              <a:buClr>
                <a:schemeClr val="tx1"/>
              </a:buClr>
              <a:buSzPct val="110000"/>
              <a:buFont typeface="Wingdings" panose="05000000000000000000" pitchFamily="2" charset="2"/>
              <a:buChar char=""/>
            </a:pPr>
            <a:r>
              <a:rPr lang="tr-TR" b="1" dirty="0" smtClean="0">
                <a:solidFill>
                  <a:schemeClr val="tx1"/>
                </a:solidFill>
              </a:rPr>
              <a:t>Bu durumda işletmenin 2019 </a:t>
            </a:r>
            <a:r>
              <a:rPr lang="tr-TR" b="1" dirty="0" smtClean="0">
                <a:solidFill>
                  <a:schemeClr val="tx1"/>
                </a:solidFill>
              </a:rPr>
              <a:t>yılı sonunda 2019 yılı için </a:t>
            </a:r>
            <a:r>
              <a:rPr lang="tr-TR" b="1" dirty="0" smtClean="0">
                <a:solidFill>
                  <a:schemeClr val="tx1"/>
                </a:solidFill>
              </a:rPr>
              <a:t>bir gelir </a:t>
            </a:r>
            <a:r>
              <a:rPr lang="tr-TR" b="1" dirty="0" smtClean="0">
                <a:solidFill>
                  <a:schemeClr val="tx1"/>
                </a:solidFill>
              </a:rPr>
              <a:t>gider dengesi </a:t>
            </a:r>
            <a:r>
              <a:rPr lang="tr-TR" b="1" dirty="0" smtClean="0">
                <a:solidFill>
                  <a:schemeClr val="tx1"/>
                </a:solidFill>
              </a:rPr>
              <a:t>oluşacağı düşünülmektedir.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tr-TR" dirty="0" smtClean="0"/>
              <a:t>2018-2019 HARCAMA ANALİZLERİ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b="1" dirty="0" smtClean="0">
                <a:solidFill>
                  <a:schemeClr val="tx1"/>
                </a:solidFill>
              </a:rPr>
              <a:t>PERSONEL GİDERLERİNİN 2019 YILINDA SENDİKAL İYİLEŞTİRME VE ARTIŞLARA GÖRE AŞAĞIDAKİ TABLOLARDA GÖSTERİLDİĞİ ÜZERE GERÇEKLEŞEĞİ TAHMİN EDİLMEKTEDİR.</a:t>
            </a:r>
          </a:p>
          <a:p>
            <a:pPr marL="0" indent="0" algn="just">
              <a:buNone/>
            </a:pPr>
            <a:endParaRPr lang="tr-TR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tr-TR" b="1" dirty="0" smtClean="0">
                <a:solidFill>
                  <a:schemeClr val="tx1"/>
                </a:solidFill>
              </a:rPr>
              <a:t>2019 YILINDA PERSONEL GİDERLERİNİN </a:t>
            </a:r>
            <a:r>
              <a:rPr lang="tr-TR" b="1" dirty="0" smtClean="0">
                <a:solidFill>
                  <a:schemeClr val="tx1"/>
                </a:solidFill>
              </a:rPr>
              <a:t>İLK 6 AY İÇİN %14,44 İKİNCİ 6 AY İÇİN İSE TAHMİNİ %15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ORANINDA  ARTACAĞI  </a:t>
            </a:r>
            <a:r>
              <a:rPr lang="tr-TR" b="1" dirty="0" smtClean="0">
                <a:solidFill>
                  <a:schemeClr val="tx1"/>
                </a:solidFill>
              </a:rPr>
              <a:t>SENDİKAL SÖZLEŞMELER GEREĞİDİR.</a:t>
            </a:r>
            <a:endParaRPr lang="tr-TR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tr-TR" b="1" dirty="0" smtClean="0">
                <a:solidFill>
                  <a:schemeClr val="tx1"/>
                </a:solidFill>
              </a:rPr>
              <a:t>2018(GERÇEKLEŞEN)	</a:t>
            </a:r>
            <a:r>
              <a:rPr lang="tr-TR" b="1" dirty="0" smtClean="0">
                <a:solidFill>
                  <a:schemeClr val="tx1"/>
                </a:solidFill>
              </a:rPr>
              <a:t>	=</a:t>
            </a:r>
            <a:r>
              <a:rPr lang="tr-TR" b="1" dirty="0" smtClean="0">
                <a:solidFill>
                  <a:schemeClr val="tx1"/>
                </a:solidFill>
              </a:rPr>
              <a:t>3.882.590,30 TL</a:t>
            </a:r>
          </a:p>
          <a:p>
            <a:pPr marL="0" indent="0" algn="just">
              <a:buNone/>
            </a:pPr>
            <a:r>
              <a:rPr lang="tr-TR" b="1" dirty="0" smtClean="0">
                <a:solidFill>
                  <a:schemeClr val="tx1"/>
                </a:solidFill>
              </a:rPr>
              <a:t>2019 (TAHMİNİ)			=5.042.944,23 TL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28373" r="16334" b="15873"/>
          <a:stretch/>
        </p:blipFill>
        <p:spPr bwMode="auto">
          <a:xfrm>
            <a:off x="251520" y="533908"/>
            <a:ext cx="8687087" cy="561662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Metin kutusu 5"/>
          <p:cNvSpPr txBox="1"/>
          <p:nvPr/>
        </p:nvSpPr>
        <p:spPr>
          <a:xfrm>
            <a:off x="2085128" y="764704"/>
            <a:ext cx="42150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GELİR FARKI (KAR/ZARAR)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460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tr-TR" dirty="0" smtClean="0"/>
              <a:t>ELEKTRİK GİDERLERİ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3528" y="1556792"/>
            <a:ext cx="8668072" cy="452333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tr-TR" b="1" dirty="0" smtClean="0">
                <a:solidFill>
                  <a:schemeClr val="tx1"/>
                </a:solidFill>
              </a:rPr>
              <a:t>2018 YILINDA KDV HARİÇ ELEKTRİK TÜKETİMLERİ VE BUNLARIN KİRACILARA YANSITILAN TUTARLARI </a:t>
            </a:r>
            <a:r>
              <a:rPr lang="tr-TR" b="1" dirty="0">
                <a:solidFill>
                  <a:schemeClr val="tx1"/>
                </a:solidFill>
              </a:rPr>
              <a:t>(KDV </a:t>
            </a:r>
            <a:r>
              <a:rPr lang="tr-TR" b="1" dirty="0" smtClean="0">
                <a:solidFill>
                  <a:schemeClr val="tx1"/>
                </a:solidFill>
              </a:rPr>
              <a:t>HARİÇ) AŞAĞIDA GÖSTERİLMEKTEDİR.</a:t>
            </a:r>
          </a:p>
          <a:p>
            <a:pPr marL="0" indent="0" algn="just">
              <a:buNone/>
            </a:pPr>
            <a:endParaRPr lang="tr-TR" b="1" dirty="0">
              <a:solidFill>
                <a:schemeClr val="tx1"/>
              </a:solidFill>
            </a:endParaRPr>
          </a:p>
          <a:p>
            <a:pPr algn="just">
              <a:buClrTx/>
              <a:buFont typeface="Wingdings 3" panose="05040102010807070707" pitchFamily="18" charset="2"/>
              <a:buChar char="u"/>
            </a:pPr>
            <a:r>
              <a:rPr lang="tr-TR" b="1" dirty="0" smtClean="0">
                <a:solidFill>
                  <a:schemeClr val="tx1"/>
                </a:solidFill>
              </a:rPr>
              <a:t>ELEKTRİK FATURASI TOPLAMI	= 270.208.80 TL</a:t>
            </a:r>
          </a:p>
          <a:p>
            <a:pPr algn="just">
              <a:buClrTx/>
              <a:buFont typeface="Wingdings 3" panose="05040102010807070707" pitchFamily="18" charset="2"/>
              <a:buChar char="u"/>
            </a:pPr>
            <a:r>
              <a:rPr lang="tr-TR" b="1" dirty="0" smtClean="0">
                <a:solidFill>
                  <a:schemeClr val="tx1"/>
                </a:solidFill>
              </a:rPr>
              <a:t>KİRACILARDAN ALINAN		=   57.424,52 TL</a:t>
            </a:r>
          </a:p>
          <a:p>
            <a:pPr algn="just">
              <a:buClrTx/>
              <a:buFont typeface="Wingdings 3" panose="05040102010807070707" pitchFamily="18" charset="2"/>
              <a:buChar char="u"/>
            </a:pPr>
            <a:r>
              <a:rPr lang="tr-TR" b="1" dirty="0" smtClean="0">
                <a:solidFill>
                  <a:schemeClr val="tx1"/>
                </a:solidFill>
              </a:rPr>
              <a:t>İŞLETME BÜNYESİNDE KALAN	= 212.784,28 TL</a:t>
            </a:r>
          </a:p>
          <a:p>
            <a:pPr algn="just">
              <a:buClrTx/>
              <a:buFont typeface="Wingdings 3" panose="05040102010807070707" pitchFamily="18" charset="2"/>
              <a:buChar char="u"/>
            </a:pPr>
            <a:r>
              <a:rPr lang="tr-TR" b="1" dirty="0" smtClean="0">
                <a:solidFill>
                  <a:schemeClr val="tx1"/>
                </a:solidFill>
              </a:rPr>
              <a:t>ORTALAMA TÜKETİM (AYLIK)		=   17.732,02 TL</a:t>
            </a:r>
          </a:p>
          <a:p>
            <a:pPr algn="just">
              <a:buClrTx/>
              <a:buFont typeface="Wingdings 3" panose="05040102010807070707" pitchFamily="18" charset="2"/>
              <a:buChar char="u"/>
            </a:pPr>
            <a:r>
              <a:rPr lang="tr-TR" b="1" dirty="0" smtClean="0">
                <a:solidFill>
                  <a:schemeClr val="tx1"/>
                </a:solidFill>
              </a:rPr>
              <a:t>2019 YILI TAHMİNİ TÜKETİM		=  340.000,00TL</a:t>
            </a:r>
          </a:p>
          <a:p>
            <a:pPr algn="just">
              <a:buClrTx/>
              <a:buFont typeface="Wingdings 3" panose="05040102010807070707" pitchFamily="18" charset="2"/>
              <a:buChar char="u"/>
            </a:pPr>
            <a:r>
              <a:rPr lang="tr-TR" b="1" dirty="0">
                <a:solidFill>
                  <a:schemeClr val="tx1"/>
                </a:solidFill>
              </a:rPr>
              <a:t>ORTALAMA TÜKETİM (AYLIK</a:t>
            </a:r>
            <a:r>
              <a:rPr lang="tr-TR" b="1" dirty="0" smtClean="0">
                <a:solidFill>
                  <a:schemeClr val="tx1"/>
                </a:solidFill>
              </a:rPr>
              <a:t>)		=   28.333,33 TL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23584" cy="838200"/>
          </a:xfrm>
        </p:spPr>
        <p:txBody>
          <a:bodyPr/>
          <a:lstStyle/>
          <a:p>
            <a:r>
              <a:rPr lang="tr-TR" dirty="0" smtClean="0"/>
              <a:t>SU GİDERLERİ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chemeClr val="tx1"/>
                </a:solidFill>
              </a:rPr>
              <a:t>2018 YILINDA KDV HARİÇ </a:t>
            </a:r>
            <a:r>
              <a:rPr lang="tr-TR" b="1" dirty="0" smtClean="0">
                <a:solidFill>
                  <a:schemeClr val="tx1"/>
                </a:solidFill>
              </a:rPr>
              <a:t>SU </a:t>
            </a:r>
            <a:r>
              <a:rPr lang="tr-TR" b="1" dirty="0">
                <a:solidFill>
                  <a:schemeClr val="tx1"/>
                </a:solidFill>
              </a:rPr>
              <a:t>TÜKETİMLERİ VE BUNLARIN KİRACILARA YANSITILAN TUTARLARI (KDV </a:t>
            </a:r>
            <a:r>
              <a:rPr lang="tr-TR" b="1" dirty="0" smtClean="0">
                <a:solidFill>
                  <a:schemeClr val="tx1"/>
                </a:solidFill>
              </a:rPr>
              <a:t>HARİÇ) AŞAĞIDA GÖSTERİLMEKTEDİR</a:t>
            </a:r>
            <a:r>
              <a:rPr lang="tr-TR" b="1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tr-TR" b="1" dirty="0" smtClean="0">
              <a:solidFill>
                <a:schemeClr val="tx1"/>
              </a:solidFill>
            </a:endParaRPr>
          </a:p>
          <a:p>
            <a:pPr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tr-TR" b="1" dirty="0" smtClean="0">
                <a:solidFill>
                  <a:schemeClr val="tx1"/>
                </a:solidFill>
              </a:rPr>
              <a:t>SU </a:t>
            </a:r>
            <a:r>
              <a:rPr lang="tr-TR" b="1" dirty="0">
                <a:solidFill>
                  <a:schemeClr val="tx1"/>
                </a:solidFill>
              </a:rPr>
              <a:t>FATURASI TOPLAMI	</a:t>
            </a:r>
            <a:r>
              <a:rPr lang="tr-TR" b="1" dirty="0" smtClean="0">
                <a:solidFill>
                  <a:schemeClr val="tx1"/>
                </a:solidFill>
              </a:rPr>
              <a:t>		= 227.546,02 </a:t>
            </a:r>
            <a:r>
              <a:rPr lang="tr-TR" b="1" dirty="0">
                <a:solidFill>
                  <a:schemeClr val="tx1"/>
                </a:solidFill>
              </a:rPr>
              <a:t>TL</a:t>
            </a:r>
          </a:p>
          <a:p>
            <a:pPr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tr-TR" b="1" dirty="0">
                <a:solidFill>
                  <a:schemeClr val="tx1"/>
                </a:solidFill>
              </a:rPr>
              <a:t>KİRACILARDAN ALINAN		=   </a:t>
            </a:r>
            <a:r>
              <a:rPr lang="tr-TR" b="1" dirty="0" smtClean="0">
                <a:solidFill>
                  <a:schemeClr val="tx1"/>
                </a:solidFill>
              </a:rPr>
              <a:t>10.196,31 </a:t>
            </a:r>
            <a:r>
              <a:rPr lang="tr-TR" b="1" dirty="0">
                <a:solidFill>
                  <a:schemeClr val="tx1"/>
                </a:solidFill>
              </a:rPr>
              <a:t>TL</a:t>
            </a:r>
          </a:p>
          <a:p>
            <a:pPr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tr-TR" b="1" dirty="0">
                <a:solidFill>
                  <a:schemeClr val="tx1"/>
                </a:solidFill>
              </a:rPr>
              <a:t>İŞLETME BÜNYESİNDE KALAN	= </a:t>
            </a:r>
            <a:r>
              <a:rPr lang="tr-TR" b="1" dirty="0" smtClean="0">
                <a:solidFill>
                  <a:schemeClr val="tx1"/>
                </a:solidFill>
              </a:rPr>
              <a:t>217.349,71 </a:t>
            </a:r>
            <a:r>
              <a:rPr lang="tr-TR" b="1" dirty="0">
                <a:solidFill>
                  <a:schemeClr val="tx1"/>
                </a:solidFill>
              </a:rPr>
              <a:t>TL</a:t>
            </a:r>
          </a:p>
          <a:p>
            <a:pPr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tr-TR" b="1" dirty="0">
                <a:solidFill>
                  <a:schemeClr val="tx1"/>
                </a:solidFill>
              </a:rPr>
              <a:t>ORTALAMA TÜKETİM (AYLIK)	</a:t>
            </a:r>
            <a:r>
              <a:rPr lang="tr-TR" b="1" dirty="0" smtClean="0">
                <a:solidFill>
                  <a:schemeClr val="tx1"/>
                </a:solidFill>
              </a:rPr>
              <a:t>	=   18.112.47 </a:t>
            </a:r>
            <a:r>
              <a:rPr lang="tr-TR" b="1" dirty="0">
                <a:solidFill>
                  <a:schemeClr val="tx1"/>
                </a:solidFill>
              </a:rPr>
              <a:t>TL</a:t>
            </a:r>
          </a:p>
          <a:p>
            <a:pPr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tr-TR" b="1" dirty="0">
                <a:solidFill>
                  <a:schemeClr val="tx1"/>
                </a:solidFill>
              </a:rPr>
              <a:t>2019 YILI TAHMİNİ TÜKETİM	</a:t>
            </a:r>
            <a:r>
              <a:rPr lang="tr-TR" b="1" dirty="0" smtClean="0">
                <a:solidFill>
                  <a:schemeClr val="tx1"/>
                </a:solidFill>
              </a:rPr>
              <a:t>	=  300.000,00TL</a:t>
            </a:r>
            <a:endParaRPr lang="tr-TR" b="1" dirty="0">
              <a:solidFill>
                <a:schemeClr val="tx1"/>
              </a:solidFill>
            </a:endParaRPr>
          </a:p>
          <a:p>
            <a:pPr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tr-TR" b="1" dirty="0">
                <a:solidFill>
                  <a:schemeClr val="tx1"/>
                </a:solidFill>
              </a:rPr>
              <a:t>ORTALAMA TÜKETİM (AYLIK)	</a:t>
            </a:r>
            <a:r>
              <a:rPr lang="tr-TR" b="1" dirty="0" smtClean="0">
                <a:solidFill>
                  <a:schemeClr val="tx1"/>
                </a:solidFill>
              </a:rPr>
              <a:t>	=    25.000,00 </a:t>
            </a:r>
            <a:r>
              <a:rPr lang="tr-TR" b="1" dirty="0">
                <a:solidFill>
                  <a:schemeClr val="tx1"/>
                </a:solidFill>
              </a:rPr>
              <a:t>TL</a:t>
            </a:r>
          </a:p>
          <a:p>
            <a:pPr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920880" cy="838200"/>
          </a:xfrm>
        </p:spPr>
        <p:txBody>
          <a:bodyPr/>
          <a:lstStyle/>
          <a:p>
            <a:r>
              <a:rPr lang="tr-TR" dirty="0" smtClean="0"/>
              <a:t>DOĞALGAZ GİDERLERİ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ClrTx/>
              <a:buNone/>
            </a:pPr>
            <a:r>
              <a:rPr lang="tr-TR" b="1" dirty="0">
                <a:solidFill>
                  <a:schemeClr val="tx1"/>
                </a:solidFill>
              </a:rPr>
              <a:t>2018 YILINDA KDV HARİÇ </a:t>
            </a:r>
            <a:r>
              <a:rPr lang="tr-TR" b="1" dirty="0" smtClean="0">
                <a:solidFill>
                  <a:schemeClr val="tx1"/>
                </a:solidFill>
              </a:rPr>
              <a:t>DOĞALGAZ </a:t>
            </a:r>
            <a:r>
              <a:rPr lang="tr-TR" b="1" dirty="0">
                <a:solidFill>
                  <a:schemeClr val="tx1"/>
                </a:solidFill>
              </a:rPr>
              <a:t>TÜKETİMLERİ VE BUNLARIN KİRACILARA YANSITILAN TUTARLARI (KDV </a:t>
            </a:r>
            <a:r>
              <a:rPr lang="tr-TR" b="1" dirty="0" smtClean="0">
                <a:solidFill>
                  <a:schemeClr val="tx1"/>
                </a:solidFill>
              </a:rPr>
              <a:t>HARİÇ) GÖSTERİLMEKTEDİR.</a:t>
            </a:r>
          </a:p>
          <a:p>
            <a:pPr marL="0" indent="0" algn="just">
              <a:buClrTx/>
              <a:buNone/>
            </a:pPr>
            <a:endParaRPr lang="tr-TR" b="1" dirty="0">
              <a:solidFill>
                <a:schemeClr val="tx1"/>
              </a:solidFill>
            </a:endParaRPr>
          </a:p>
          <a:p>
            <a:pPr algn="just">
              <a:buClrTx/>
              <a:buFont typeface="Wingdings 3" panose="05040102010807070707" pitchFamily="18" charset="2"/>
              <a:buChar char="u"/>
            </a:pPr>
            <a:r>
              <a:rPr lang="tr-TR" b="1" dirty="0" smtClean="0">
                <a:solidFill>
                  <a:schemeClr val="tx1"/>
                </a:solidFill>
              </a:rPr>
              <a:t>DOĞAL GAZ </a:t>
            </a:r>
            <a:r>
              <a:rPr lang="tr-TR" b="1" dirty="0">
                <a:solidFill>
                  <a:schemeClr val="tx1"/>
                </a:solidFill>
              </a:rPr>
              <a:t>FATURASI TOPLAMI	</a:t>
            </a:r>
            <a:r>
              <a:rPr lang="tr-TR" b="1" dirty="0" smtClean="0">
                <a:solidFill>
                  <a:schemeClr val="tx1"/>
                </a:solidFill>
              </a:rPr>
              <a:t>= 110.421,73 </a:t>
            </a:r>
            <a:r>
              <a:rPr lang="tr-TR" b="1" dirty="0">
                <a:solidFill>
                  <a:schemeClr val="tx1"/>
                </a:solidFill>
              </a:rPr>
              <a:t>TL</a:t>
            </a:r>
          </a:p>
          <a:p>
            <a:pPr algn="just">
              <a:buClrTx/>
              <a:buFont typeface="Wingdings 3" panose="05040102010807070707" pitchFamily="18" charset="2"/>
              <a:buChar char="u"/>
            </a:pPr>
            <a:r>
              <a:rPr lang="tr-TR" b="1" dirty="0">
                <a:solidFill>
                  <a:schemeClr val="tx1"/>
                </a:solidFill>
              </a:rPr>
              <a:t>KİRACILARDAN ALINAN		=   </a:t>
            </a:r>
            <a:r>
              <a:rPr lang="tr-TR" b="1" dirty="0" smtClean="0">
                <a:solidFill>
                  <a:schemeClr val="tx1"/>
                </a:solidFill>
              </a:rPr>
              <a:t>21.350,10 </a:t>
            </a:r>
            <a:r>
              <a:rPr lang="tr-TR" b="1" dirty="0">
                <a:solidFill>
                  <a:schemeClr val="tx1"/>
                </a:solidFill>
              </a:rPr>
              <a:t>TL</a:t>
            </a:r>
          </a:p>
          <a:p>
            <a:pPr algn="just">
              <a:buClrTx/>
              <a:buFont typeface="Wingdings 3" panose="05040102010807070707" pitchFamily="18" charset="2"/>
              <a:buChar char="u"/>
            </a:pPr>
            <a:r>
              <a:rPr lang="tr-TR" b="1" dirty="0">
                <a:solidFill>
                  <a:schemeClr val="tx1"/>
                </a:solidFill>
              </a:rPr>
              <a:t>İŞLETME BÜNYESİNDE KALAN	= </a:t>
            </a:r>
            <a:r>
              <a:rPr lang="tr-TR" b="1" dirty="0" smtClean="0">
                <a:solidFill>
                  <a:schemeClr val="tx1"/>
                </a:solidFill>
              </a:rPr>
              <a:t>  89.071,63 </a:t>
            </a:r>
            <a:r>
              <a:rPr lang="tr-TR" b="1" dirty="0">
                <a:solidFill>
                  <a:schemeClr val="tx1"/>
                </a:solidFill>
              </a:rPr>
              <a:t>TL</a:t>
            </a:r>
          </a:p>
          <a:p>
            <a:pPr algn="just">
              <a:buClrTx/>
              <a:buFont typeface="Wingdings 3" panose="05040102010807070707" pitchFamily="18" charset="2"/>
              <a:buChar char="u"/>
            </a:pPr>
            <a:r>
              <a:rPr lang="tr-TR" b="1" dirty="0">
                <a:solidFill>
                  <a:schemeClr val="tx1"/>
                </a:solidFill>
              </a:rPr>
              <a:t>ORTALAMA TÜKETİM (AYLIK)	=   </a:t>
            </a:r>
            <a:r>
              <a:rPr lang="tr-TR" b="1" dirty="0" smtClean="0">
                <a:solidFill>
                  <a:schemeClr val="tx1"/>
                </a:solidFill>
              </a:rPr>
              <a:t>  7.422,63 </a:t>
            </a:r>
            <a:r>
              <a:rPr lang="tr-TR" b="1" dirty="0">
                <a:solidFill>
                  <a:schemeClr val="tx1"/>
                </a:solidFill>
              </a:rPr>
              <a:t>TL</a:t>
            </a:r>
          </a:p>
          <a:p>
            <a:pPr algn="just">
              <a:buClrTx/>
              <a:buFont typeface="Wingdings 3" panose="05040102010807070707" pitchFamily="18" charset="2"/>
              <a:buChar char="u"/>
            </a:pPr>
            <a:r>
              <a:rPr lang="tr-TR" b="1" dirty="0">
                <a:solidFill>
                  <a:schemeClr val="tx1"/>
                </a:solidFill>
              </a:rPr>
              <a:t>2019 YILI TAHMİNİ TÜKETİM	=  </a:t>
            </a:r>
            <a:r>
              <a:rPr lang="tr-TR" b="1" dirty="0" smtClean="0">
                <a:solidFill>
                  <a:schemeClr val="tx1"/>
                </a:solidFill>
              </a:rPr>
              <a:t>108.000,00TL</a:t>
            </a:r>
            <a:endParaRPr lang="tr-TR" b="1" dirty="0">
              <a:solidFill>
                <a:schemeClr val="tx1"/>
              </a:solidFill>
            </a:endParaRPr>
          </a:p>
          <a:p>
            <a:pPr algn="just">
              <a:buClrTx/>
              <a:buFont typeface="Wingdings 3" panose="05040102010807070707" pitchFamily="18" charset="2"/>
              <a:buChar char="u"/>
            </a:pPr>
            <a:r>
              <a:rPr lang="tr-TR" b="1" dirty="0">
                <a:solidFill>
                  <a:schemeClr val="tx1"/>
                </a:solidFill>
              </a:rPr>
              <a:t>ORTALAMA TÜKETİM (AYLIK)	=    </a:t>
            </a:r>
            <a:r>
              <a:rPr lang="tr-TR" b="1" dirty="0" smtClean="0">
                <a:solidFill>
                  <a:schemeClr val="tx1"/>
                </a:solidFill>
              </a:rPr>
              <a:t>  9.000,00 </a:t>
            </a:r>
            <a:r>
              <a:rPr lang="tr-TR" b="1" dirty="0">
                <a:solidFill>
                  <a:schemeClr val="tx1"/>
                </a:solidFill>
              </a:rPr>
              <a:t>TL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13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7640" cy="838200"/>
          </a:xfrm>
        </p:spPr>
        <p:txBody>
          <a:bodyPr/>
          <a:lstStyle/>
          <a:p>
            <a:r>
              <a:rPr lang="tr-TR" dirty="0"/>
              <a:t>BİNA TEMİZLİK GİDERLERİ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484784"/>
            <a:ext cx="8587680" cy="4525963"/>
          </a:xfrm>
        </p:spPr>
        <p:txBody>
          <a:bodyPr>
            <a:normAutofit fontScale="92500" lnSpcReduction="20000"/>
          </a:bodyPr>
          <a:lstStyle/>
          <a:p>
            <a:pPr algn="just">
              <a:buClrTx/>
              <a:buFont typeface="Wingdings 3" panose="05040102010807070707" pitchFamily="18" charset="2"/>
              <a:buChar char="u"/>
            </a:pPr>
            <a:r>
              <a:rPr lang="tr-TR" b="1" dirty="0" smtClean="0">
                <a:solidFill>
                  <a:schemeClr val="tx1"/>
                </a:solidFill>
              </a:rPr>
              <a:t>2018 YILINDA BİNA TEMİZLİK VE DÜZENİ İÇİN MALZEME VE BENZERİ ALIMLARIMIZIN TOPLAMI 134.380,31 TL OLARAK GERÇEKLEŞMİŞTİR.</a:t>
            </a:r>
          </a:p>
          <a:p>
            <a:pPr algn="just">
              <a:buClrTx/>
              <a:buFont typeface="Wingdings 3" panose="05040102010807070707" pitchFamily="18" charset="2"/>
              <a:buChar char="u"/>
            </a:pPr>
            <a:endParaRPr lang="tr-TR" b="1" dirty="0" smtClean="0">
              <a:solidFill>
                <a:schemeClr val="tx1"/>
              </a:solidFill>
            </a:endParaRPr>
          </a:p>
          <a:p>
            <a:pPr algn="just">
              <a:buClrTx/>
              <a:buFont typeface="Wingdings 3" panose="05040102010807070707" pitchFamily="18" charset="2"/>
              <a:buChar char="u"/>
            </a:pPr>
            <a:r>
              <a:rPr lang="tr-TR" b="1" dirty="0" smtClean="0">
                <a:solidFill>
                  <a:schemeClr val="tx1"/>
                </a:solidFill>
              </a:rPr>
              <a:t>2019 YILINDA DA TAHMİNEN 165.000TL TUTARINDA GERÇEKLEŞEĞİ DÜŞÜNÜLMEKTEDİR.</a:t>
            </a:r>
          </a:p>
          <a:p>
            <a:pPr marL="0" indent="0" algn="just">
              <a:buClrTx/>
              <a:buNone/>
            </a:pPr>
            <a:endParaRPr lang="tr-TR" b="1" dirty="0" smtClean="0">
              <a:solidFill>
                <a:schemeClr val="tx1"/>
              </a:solidFill>
            </a:endParaRPr>
          </a:p>
          <a:p>
            <a:pPr algn="just">
              <a:buClrTx/>
              <a:buFont typeface="Wingdings 3" panose="05040102010807070707" pitchFamily="18" charset="2"/>
              <a:buChar char="u"/>
            </a:pPr>
            <a:r>
              <a:rPr lang="tr-TR" b="1" dirty="0" smtClean="0">
                <a:solidFill>
                  <a:schemeClr val="tx1"/>
                </a:solidFill>
              </a:rPr>
              <a:t>2018 AYLIK ORTALAMA:  11.198,36 TL</a:t>
            </a:r>
          </a:p>
          <a:p>
            <a:pPr marL="0" indent="0" algn="just">
              <a:buClrTx/>
              <a:buNone/>
            </a:pPr>
            <a:endParaRPr lang="tr-TR" b="1" dirty="0" smtClean="0">
              <a:solidFill>
                <a:schemeClr val="tx1"/>
              </a:solidFill>
            </a:endParaRPr>
          </a:p>
          <a:p>
            <a:pPr algn="just">
              <a:buClrTx/>
              <a:buFont typeface="Wingdings 3" panose="05040102010807070707" pitchFamily="18" charset="2"/>
              <a:buChar char="u"/>
            </a:pPr>
            <a:r>
              <a:rPr lang="tr-TR" b="1" dirty="0" smtClean="0">
                <a:solidFill>
                  <a:schemeClr val="tx1"/>
                </a:solidFill>
              </a:rPr>
              <a:t>2019 AYLIK ORTALAM (TAHMİNİ):  13.750,00 TL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43664" cy="838200"/>
          </a:xfrm>
        </p:spPr>
        <p:txBody>
          <a:bodyPr/>
          <a:lstStyle/>
          <a:p>
            <a:r>
              <a:rPr lang="tr-TR" dirty="0" smtClean="0"/>
              <a:t>BAKIM ONARIM GİDERLERİ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Tx/>
              <a:buFont typeface="Wingdings 3" panose="05040102010807070707" pitchFamily="18" charset="2"/>
              <a:buChar char="u"/>
            </a:pPr>
            <a:r>
              <a:rPr lang="tr-TR" b="1" dirty="0" smtClean="0">
                <a:solidFill>
                  <a:schemeClr val="tx1"/>
                </a:solidFill>
              </a:rPr>
              <a:t>2018 YILINDA KDV HARİÇ </a:t>
            </a:r>
            <a:r>
              <a:rPr lang="tr-TR" b="1" u="sng" dirty="0" smtClean="0">
                <a:solidFill>
                  <a:schemeClr val="tx1"/>
                </a:solidFill>
              </a:rPr>
              <a:t>108.913,04 TL</a:t>
            </a:r>
            <a:r>
              <a:rPr lang="tr-TR" b="1" dirty="0" smtClean="0">
                <a:solidFill>
                  <a:schemeClr val="tx1"/>
                </a:solidFill>
              </a:rPr>
              <a:t> BİNANIN BAKIM ONARIMI İÇİN HARCAMA </a:t>
            </a:r>
            <a:r>
              <a:rPr lang="tr-TR" b="1" dirty="0" smtClean="0">
                <a:solidFill>
                  <a:schemeClr val="tx1"/>
                </a:solidFill>
              </a:rPr>
              <a:t>YAPILMIŞTIR</a:t>
            </a:r>
            <a:r>
              <a:rPr lang="tr-TR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ClrTx/>
              <a:buNone/>
            </a:pPr>
            <a:endParaRPr lang="tr-TR" b="1" dirty="0" smtClean="0">
              <a:solidFill>
                <a:schemeClr val="tx1"/>
              </a:solidFill>
            </a:endParaRPr>
          </a:p>
          <a:p>
            <a:pPr algn="just">
              <a:buClrTx/>
              <a:buFont typeface="Wingdings 3" panose="05040102010807070707" pitchFamily="18" charset="2"/>
              <a:buChar char="u"/>
            </a:pPr>
            <a:r>
              <a:rPr lang="tr-TR" b="1" dirty="0" smtClean="0">
                <a:solidFill>
                  <a:schemeClr val="tx1"/>
                </a:solidFill>
              </a:rPr>
              <a:t>2019 YILINDA VE SONRAKİ YILLARDA ESKİYEN VE YIPRANAN BİNA VE ÇEVRE DÜZENİ NEDENİ İLE BU TUTARIN DAHA DA ARTARAK DEVAM EDECEĞİ DÜŞÜNÜLMEKTEDİR.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Personel giderleri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2018 YILI PERSONEL GİDERLERİ 3.882.590,30 TL OLARAK GERÇEKLEŞMİŞTİR.</a:t>
            </a:r>
          </a:p>
          <a:p>
            <a:r>
              <a:rPr lang="tr-TR" dirty="0" smtClean="0"/>
              <a:t>YÜRÜLÜKTEKİ TOLEYİS VE TEZ-KOOP SENDİKA SÖZLEŞMELERİ GEREĞİ OCAK 2018 %10 VE TEMMUZ 2018  DE %13,85 ORANINDA ÜCRET ZAMMI UYGULANMIŞTIR.</a:t>
            </a:r>
          </a:p>
          <a:p>
            <a:r>
              <a:rPr lang="tr-TR" dirty="0" smtClean="0"/>
              <a:t>2019 YILI PERSONEL GİDERLERİ OCAK AYINDA %14.44 VE TEMMUZ AYINDA TAHMİNEN %15 ORANINDA ARTIRILACAĞI DÜŞÜNÜLEREK 5.053.943,76 TL OLACAĞI ÖNGÖRÜLMÜŞTÜR.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92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00808"/>
            <a:ext cx="86868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97" y="2618638"/>
            <a:ext cx="2412374" cy="2412374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0" y="1279928"/>
            <a:ext cx="9109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accent6">
                    <a:lumMod val="50000"/>
                  </a:schemeClr>
                </a:solidFill>
              </a:rPr>
              <a:t>UYGULAMAYA KOYACAĞIMIZ  GELİR GETİRİCİ PROJELER</a:t>
            </a:r>
            <a:endParaRPr lang="tr-T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832184" y="5307773"/>
            <a:ext cx="12802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OCAK 2019</a:t>
            </a:r>
          </a:p>
        </p:txBody>
      </p:sp>
    </p:spTree>
    <p:extLst>
      <p:ext uri="{BB962C8B-B14F-4D97-AF65-F5344CB8AC3E}">
        <p14:creationId xmlns:p14="http://schemas.microsoft.com/office/powerpoint/2010/main" val="3088063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tr-TR" dirty="0" err="1" smtClean="0"/>
              <a:t>Vİşnelİk</a:t>
            </a:r>
            <a:r>
              <a:rPr lang="tr-TR" dirty="0" smtClean="0"/>
              <a:t> kulüp kart gelİrlerİ 2019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6260" y="1330037"/>
            <a:ext cx="8536220" cy="4918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Tx/>
              <a:buSzPct val="110000"/>
              <a:buFont typeface="Webdings" panose="05030102010509060703" pitchFamily="18" charset="2"/>
              <a:buChar char=""/>
            </a:pPr>
            <a:r>
              <a:rPr lang="tr-TR" sz="2700" b="1" dirty="0" smtClean="0">
                <a:solidFill>
                  <a:schemeClr val="tx1"/>
                </a:solidFill>
              </a:rPr>
              <a:t>Haftalık olarak ortalama 10 adet Vişnelik Kulüp kart edindirme.</a:t>
            </a:r>
          </a:p>
          <a:p>
            <a:pPr marL="0" indent="0">
              <a:lnSpc>
                <a:spcPct val="150000"/>
              </a:lnSpc>
              <a:buClrTx/>
              <a:buSzPct val="110000"/>
              <a:buNone/>
            </a:pPr>
            <a:endParaRPr lang="tr-TR" sz="27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Tx/>
              <a:buSzPct val="110000"/>
              <a:buFont typeface="Webdings" panose="05030102010509060703" pitchFamily="18" charset="2"/>
              <a:buChar char=""/>
            </a:pPr>
            <a:r>
              <a:rPr lang="tr-TR" sz="2700" b="1" dirty="0" smtClean="0">
                <a:solidFill>
                  <a:schemeClr val="tx1"/>
                </a:solidFill>
              </a:rPr>
              <a:t>1 yılın sonunda beklenen 500 adet KART edindirme,</a:t>
            </a:r>
          </a:p>
          <a:p>
            <a:pPr marL="0" indent="0" algn="ctr">
              <a:lnSpc>
                <a:spcPct val="150000"/>
              </a:lnSpc>
              <a:buClrTx/>
              <a:buSzPct val="110000"/>
              <a:buNone/>
            </a:pPr>
            <a:endParaRPr lang="tr-TR" sz="27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Tx/>
              <a:buSzPct val="110000"/>
              <a:buFont typeface="Webdings" panose="05030102010509060703" pitchFamily="18" charset="2"/>
              <a:buChar char="~"/>
            </a:pPr>
            <a:r>
              <a:rPr lang="tr-TR" sz="2700" b="1" dirty="0" smtClean="0">
                <a:solidFill>
                  <a:schemeClr val="tx1"/>
                </a:solidFill>
              </a:rPr>
              <a:t>Vişnelik Kulüp Kart satışlarından yıllık beklenen gelir.</a:t>
            </a:r>
          </a:p>
          <a:p>
            <a:pPr marL="0" indent="0" algn="ctr">
              <a:lnSpc>
                <a:spcPct val="150000"/>
              </a:lnSpc>
              <a:buClrTx/>
              <a:buSzPct val="110000"/>
              <a:buNone/>
            </a:pPr>
            <a:r>
              <a:rPr lang="tr-TR" sz="5800" b="1" spc="300" dirty="0">
                <a:solidFill>
                  <a:schemeClr val="tx1"/>
                </a:solidFill>
              </a:rPr>
              <a:t>250.000TL.</a:t>
            </a:r>
          </a:p>
          <a:p>
            <a:pPr marL="0" indent="0">
              <a:lnSpc>
                <a:spcPct val="150000"/>
              </a:lnSpc>
              <a:buClrTx/>
              <a:buSzPct val="110000"/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38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4698" y="620688"/>
            <a:ext cx="8686800" cy="838200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Çİm Amfİ Gelİrlerİ 2019</a:t>
            </a:r>
            <a:b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268760"/>
            <a:ext cx="8473875" cy="5472608"/>
          </a:xfrm>
        </p:spPr>
        <p:txBody>
          <a:bodyPr>
            <a:noAutofit/>
          </a:bodyPr>
          <a:lstStyle/>
          <a:p>
            <a:pPr>
              <a:buClrTx/>
              <a:buSzPct val="120000"/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tx1"/>
                </a:solidFill>
              </a:rPr>
              <a:t>Mayıs 2019 – Ekim 2019 Takvim Aralığında Planlanan en az 30 konser etkinliği.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tx1"/>
                </a:solidFill>
              </a:rPr>
              <a:t>30 konser x 2.000 kişi = 60.000 kişi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tx1"/>
                </a:solidFill>
              </a:rPr>
              <a:t>Satılması Planlanan Ürünler </a:t>
            </a:r>
          </a:p>
          <a:p>
            <a:pPr marL="0" indent="0">
              <a:buClrTx/>
              <a:buSzPct val="120000"/>
              <a:buNone/>
            </a:pPr>
            <a:r>
              <a:rPr lang="tr-TR" sz="2400" b="1" dirty="0">
                <a:solidFill>
                  <a:schemeClr val="tx1"/>
                </a:solidFill>
              </a:rPr>
              <a:t>	</a:t>
            </a:r>
            <a:r>
              <a:rPr lang="tr-TR" sz="2400" b="1" dirty="0" smtClean="0">
                <a:solidFill>
                  <a:schemeClr val="tx1"/>
                </a:solidFill>
              </a:rPr>
              <a:t>Tuborg 50 cl  = 20,00 TL, Tuborg 33 cl  = 15,00 TL</a:t>
            </a:r>
          </a:p>
          <a:p>
            <a:pPr marL="0" indent="0">
              <a:buClrTx/>
              <a:buSzPct val="120000"/>
              <a:buNone/>
            </a:pPr>
            <a:r>
              <a:rPr lang="tr-TR" sz="2400" b="1" dirty="0">
                <a:solidFill>
                  <a:schemeClr val="tx1"/>
                </a:solidFill>
              </a:rPr>
              <a:t>	</a:t>
            </a:r>
            <a:r>
              <a:rPr lang="tr-TR" sz="2400" b="1" dirty="0" smtClean="0">
                <a:solidFill>
                  <a:schemeClr val="tx1"/>
                </a:solidFill>
              </a:rPr>
              <a:t>Ekmek Arası Köfte, Tavuk, Sucuk = 15,00 TL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tx1"/>
                </a:solidFill>
              </a:rPr>
              <a:t>Ortalama Kişi Başına Beklenen Gelir </a:t>
            </a:r>
          </a:p>
          <a:p>
            <a:pPr marL="0" indent="0" algn="ctr">
              <a:buClrTx/>
              <a:buSzPct val="120000"/>
              <a:buNone/>
            </a:pPr>
            <a:r>
              <a:rPr lang="tr-TR" sz="4400" b="1" dirty="0" smtClean="0">
                <a:solidFill>
                  <a:schemeClr val="tx1"/>
                </a:solidFill>
              </a:rPr>
              <a:t>25,00 TL ile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tx1"/>
                </a:solidFill>
              </a:rPr>
              <a:t>Hedeflenen </a:t>
            </a:r>
            <a:r>
              <a:rPr lang="tr-TR" sz="2400" b="1" dirty="0">
                <a:solidFill>
                  <a:schemeClr val="tx1"/>
                </a:solidFill>
              </a:rPr>
              <a:t>Gelir. </a:t>
            </a:r>
            <a:endParaRPr lang="tr-TR" sz="2400" b="1" dirty="0" smtClean="0">
              <a:solidFill>
                <a:schemeClr val="tx1"/>
              </a:solidFill>
            </a:endParaRPr>
          </a:p>
          <a:p>
            <a:pPr marL="0" indent="0" algn="ctr">
              <a:buClrTx/>
              <a:buSzPct val="150000"/>
              <a:buNone/>
            </a:pPr>
            <a:r>
              <a:rPr lang="tr-TR" sz="5400" b="1" dirty="0" smtClean="0">
                <a:solidFill>
                  <a:schemeClr val="tx1"/>
                </a:solidFill>
              </a:rPr>
              <a:t>1.500.000 </a:t>
            </a:r>
            <a:r>
              <a:rPr lang="tr-TR" sz="5400" b="1" dirty="0">
                <a:solidFill>
                  <a:schemeClr val="tx1"/>
                </a:solidFill>
              </a:rPr>
              <a:t>TL </a:t>
            </a:r>
            <a:endParaRPr lang="tr-TR" sz="5400" b="1" dirty="0" smtClean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chemeClr val="tx1"/>
              </a:solidFill>
            </a:endParaRPr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203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1" t="49999" r="24338" b="43846"/>
          <a:stretch/>
        </p:blipFill>
        <p:spPr bwMode="auto">
          <a:xfrm>
            <a:off x="2987824" y="476672"/>
            <a:ext cx="4641272" cy="45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686648"/>
              </p:ext>
            </p:extLst>
          </p:nvPr>
        </p:nvGraphicFramePr>
        <p:xfrm>
          <a:off x="251520" y="260648"/>
          <a:ext cx="8712969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4" t="50000" r="29722" b="42460"/>
          <a:stretch/>
        </p:blipFill>
        <p:spPr bwMode="auto">
          <a:xfrm>
            <a:off x="2336101" y="476672"/>
            <a:ext cx="4528458" cy="5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6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" y="548680"/>
            <a:ext cx="807243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8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776864" cy="597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1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759</TotalTime>
  <Words>1108</Words>
  <Application>Microsoft Office PowerPoint</Application>
  <PresentationFormat>Ekran Gösterisi (4:3)</PresentationFormat>
  <Paragraphs>507</Paragraphs>
  <Slides>59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71" baseType="lpstr">
      <vt:lpstr>Arial</vt:lpstr>
      <vt:lpstr>Arial Tur</vt:lpstr>
      <vt:lpstr>Calibri</vt:lpstr>
      <vt:lpstr>Franklin Gothic Book</vt:lpstr>
      <vt:lpstr>Franklin Gothic Medium</vt:lpstr>
      <vt:lpstr>Modern No. 20</vt:lpstr>
      <vt:lpstr>Times New Roman</vt:lpstr>
      <vt:lpstr>Webdings</vt:lpstr>
      <vt:lpstr>Wingdings</vt:lpstr>
      <vt:lpstr>Wingdings 2</vt:lpstr>
      <vt:lpstr>Wingdings 3</vt:lpstr>
      <vt:lpstr>Gezinti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DERNEK GELİR TABLOSU-BİLANÇO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İşletme Gelİr Tablosu-Bİlanço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TESLİM ALINAN SÖZLEŞMELER </vt:lpstr>
      <vt:lpstr>MEY İÇKİ ( KAYRA ) SÖZLEŞMESİ (2016-2019) </vt:lpstr>
      <vt:lpstr>MEY İÇKİ ( RAKI ) SÖZLEŞMESİ (2016-2019)</vt:lpstr>
      <vt:lpstr>TUBORG BİRA ÜRÜNLERİ SÖZLEŞMESİ (2017-2022)</vt:lpstr>
      <vt:lpstr>COCA COLA SATIŞ SÖZLEŞMESİ (2016-2019)  </vt:lpstr>
      <vt:lpstr>DERNEK 2019 TAHMİNİ BÜTÇE</vt:lpstr>
      <vt:lpstr>İŞLETME 2019 TAHMİNİ BÜTÇE</vt:lpstr>
      <vt:lpstr>KONSOLİDE 2019 TAHMİNİ BÜTÇE</vt:lpstr>
      <vt:lpstr>2019 İŞLETME TAHMİNİ BÜTÇESİ</vt:lpstr>
      <vt:lpstr>2018-2019 HARCAMA ANALİZLERİ</vt:lpstr>
      <vt:lpstr>ELEKTRİK GİDERLERİ</vt:lpstr>
      <vt:lpstr>SU GİDERLERİ</vt:lpstr>
      <vt:lpstr>DOĞALGAZ GİDERLERİ</vt:lpstr>
      <vt:lpstr>BİNA TEMİZLİK GİDERLERİ</vt:lpstr>
      <vt:lpstr>BAKIM ONARIM GİDERLERİ</vt:lpstr>
      <vt:lpstr>Personel giderleri</vt:lpstr>
      <vt:lpstr> </vt:lpstr>
      <vt:lpstr>PowerPoint Sunusu</vt:lpstr>
      <vt:lpstr>Vİşnelİk kulüp kart gelİrlerİ 2019</vt:lpstr>
      <vt:lpstr>Çİm Amfİ Gelİrlerİ 2019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ANNE</dc:creator>
  <cp:lastModifiedBy>Windows Kullanıcısı</cp:lastModifiedBy>
  <cp:revision>56</cp:revision>
  <dcterms:created xsi:type="dcterms:W3CDTF">2019-01-10T13:01:47Z</dcterms:created>
  <dcterms:modified xsi:type="dcterms:W3CDTF">2019-01-12T09:02:14Z</dcterms:modified>
</cp:coreProperties>
</file>